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handoutMasterIdLst>
    <p:handoutMasterId r:id="rId38"/>
  </p:handoutMasterIdLst>
  <p:sldIdLst>
    <p:sldId id="256" r:id="rId2"/>
    <p:sldId id="257" r:id="rId3"/>
    <p:sldId id="259" r:id="rId4"/>
    <p:sldId id="260" r:id="rId5"/>
    <p:sldId id="261" r:id="rId6"/>
    <p:sldId id="305" r:id="rId7"/>
    <p:sldId id="306" r:id="rId8"/>
    <p:sldId id="307" r:id="rId9"/>
    <p:sldId id="270" r:id="rId10"/>
    <p:sldId id="319" r:id="rId11"/>
    <p:sldId id="308" r:id="rId12"/>
    <p:sldId id="266" r:id="rId13"/>
    <p:sldId id="267" r:id="rId14"/>
    <p:sldId id="271" r:id="rId15"/>
    <p:sldId id="272" r:id="rId16"/>
    <p:sldId id="273" r:id="rId17"/>
    <p:sldId id="275" r:id="rId18"/>
    <p:sldId id="299" r:id="rId19"/>
    <p:sldId id="276" r:id="rId20"/>
    <p:sldId id="279" r:id="rId21"/>
    <p:sldId id="298" r:id="rId22"/>
    <p:sldId id="280" r:id="rId23"/>
    <p:sldId id="281" r:id="rId24"/>
    <p:sldId id="282" r:id="rId25"/>
    <p:sldId id="283" r:id="rId26"/>
    <p:sldId id="285" r:id="rId27"/>
    <p:sldId id="286" r:id="rId28"/>
    <p:sldId id="320" r:id="rId29"/>
    <p:sldId id="288" r:id="rId30"/>
    <p:sldId id="304" r:id="rId31"/>
    <p:sldId id="309" r:id="rId32"/>
    <p:sldId id="294" r:id="rId33"/>
    <p:sldId id="289" r:id="rId34"/>
    <p:sldId id="290" r:id="rId35"/>
    <p:sldId id="292"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ire Harris" initials="CH" lastIdx="4" clrIdx="0">
    <p:extLst>
      <p:ext uri="{19B8F6BF-5375-455C-9EA6-DF929625EA0E}">
        <p15:presenceInfo xmlns:p15="http://schemas.microsoft.com/office/powerpoint/2012/main" userId="880bec39df4bbac3" providerId="Windows Live"/>
      </p:ext>
    </p:extLst>
  </p:cmAuthor>
  <p:cmAuthor id="2" name="Erin Kremer" initials="EK" lastIdx="6" clrIdx="1">
    <p:extLst>
      <p:ext uri="{19B8F6BF-5375-455C-9EA6-DF929625EA0E}">
        <p15:presenceInfo xmlns:p15="http://schemas.microsoft.com/office/powerpoint/2012/main" userId="Erin Krem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1D49"/>
    <a:srgbClr val="004064"/>
    <a:srgbClr val="0000FF"/>
    <a:srgbClr val="FF66CC"/>
    <a:srgbClr val="FFFFFF"/>
    <a:srgbClr val="66CCFF"/>
    <a:srgbClr val="FFB718"/>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3135" autoAdjust="0"/>
  </p:normalViewPr>
  <p:slideViewPr>
    <p:cSldViewPr snapToGrid="0">
      <p:cViewPr varScale="1">
        <p:scale>
          <a:sx n="80" d="100"/>
          <a:sy n="80" d="100"/>
        </p:scale>
        <p:origin x="782" y="53"/>
      </p:cViewPr>
      <p:guideLst/>
    </p:cSldViewPr>
  </p:slideViewPr>
  <p:notesTextViewPr>
    <p:cViewPr>
      <p:scale>
        <a:sx n="1" d="1"/>
        <a:sy n="1" d="1"/>
      </p:scale>
      <p:origin x="0" y="0"/>
    </p:cViewPr>
  </p:notesTextViewPr>
  <p:notesViewPr>
    <p:cSldViewPr snapToGrid="0">
      <p:cViewPr varScale="1">
        <p:scale>
          <a:sx n="54" d="100"/>
          <a:sy n="54" d="100"/>
        </p:scale>
        <p:origin x="196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elson, Stephanie (IDOA)" userId="b4a6553e-4c9a-4b4b-bfa5-f0bcf10db8e8" providerId="ADAL" clId="{6A4C7CEC-68EB-426F-B378-708C8B7489EC}"/>
    <pc:docChg chg="undo custSel addSld delSld modSld sldOrd">
      <pc:chgData name="Nelson, Stephanie (IDOA)" userId="b4a6553e-4c9a-4b4b-bfa5-f0bcf10db8e8" providerId="ADAL" clId="{6A4C7CEC-68EB-426F-B378-708C8B7489EC}" dt="2022-02-18T20:27:19.392" v="12286" actId="20577"/>
      <pc:docMkLst>
        <pc:docMk/>
      </pc:docMkLst>
      <pc:sldChg chg="modSp mod">
        <pc:chgData name="Nelson, Stephanie (IDOA)" userId="b4a6553e-4c9a-4b4b-bfa5-f0bcf10db8e8" providerId="ADAL" clId="{6A4C7CEC-68EB-426F-B378-708C8B7489EC}" dt="2022-02-18T17:22:14.716" v="2295" actId="2711"/>
        <pc:sldMkLst>
          <pc:docMk/>
          <pc:sldMk cId="1549426886" sldId="256"/>
        </pc:sldMkLst>
        <pc:spChg chg="mod">
          <ac:chgData name="Nelson, Stephanie (IDOA)" userId="b4a6553e-4c9a-4b4b-bfa5-f0bcf10db8e8" providerId="ADAL" clId="{6A4C7CEC-68EB-426F-B378-708C8B7489EC}" dt="2022-02-18T17:22:14.716" v="2295" actId="2711"/>
          <ac:spMkLst>
            <pc:docMk/>
            <pc:sldMk cId="1549426886" sldId="256"/>
            <ac:spMk id="5" creationId="{00000000-0000-0000-0000-000000000000}"/>
          </ac:spMkLst>
        </pc:spChg>
      </pc:sldChg>
      <pc:sldChg chg="modSp mod modNotesTx">
        <pc:chgData name="Nelson, Stephanie (IDOA)" userId="b4a6553e-4c9a-4b4b-bfa5-f0bcf10db8e8" providerId="ADAL" clId="{6A4C7CEC-68EB-426F-B378-708C8B7489EC}" dt="2022-02-18T20:19:51.254" v="11675" actId="20577"/>
        <pc:sldMkLst>
          <pc:docMk/>
          <pc:sldMk cId="3596126228" sldId="257"/>
        </pc:sldMkLst>
        <pc:spChg chg="mod">
          <ac:chgData name="Nelson, Stephanie (IDOA)" userId="b4a6553e-4c9a-4b4b-bfa5-f0bcf10db8e8" providerId="ADAL" clId="{6A4C7CEC-68EB-426F-B378-708C8B7489EC}" dt="2022-02-18T17:22:29.910" v="2296" actId="2711"/>
          <ac:spMkLst>
            <pc:docMk/>
            <pc:sldMk cId="3596126228" sldId="257"/>
            <ac:spMk id="5" creationId="{00000000-0000-0000-0000-000000000000}"/>
          </ac:spMkLst>
        </pc:spChg>
        <pc:spChg chg="mod">
          <ac:chgData name="Nelson, Stephanie (IDOA)" userId="b4a6553e-4c9a-4b4b-bfa5-f0bcf10db8e8" providerId="ADAL" clId="{6A4C7CEC-68EB-426F-B378-708C8B7489EC}" dt="2022-02-18T20:15:28.560" v="11359" actId="20577"/>
          <ac:spMkLst>
            <pc:docMk/>
            <pc:sldMk cId="3596126228" sldId="257"/>
            <ac:spMk id="6" creationId="{00000000-0000-0000-0000-000000000000}"/>
          </ac:spMkLst>
        </pc:spChg>
        <pc:spChg chg="mod">
          <ac:chgData name="Nelson, Stephanie (IDOA)" userId="b4a6553e-4c9a-4b4b-bfa5-f0bcf10db8e8" providerId="ADAL" clId="{6A4C7CEC-68EB-426F-B378-708C8B7489EC}" dt="2022-02-18T17:22:41.968" v="2298" actId="2711"/>
          <ac:spMkLst>
            <pc:docMk/>
            <pc:sldMk cId="3596126228" sldId="257"/>
            <ac:spMk id="9" creationId="{00000000-0000-0000-0000-000000000000}"/>
          </ac:spMkLst>
        </pc:spChg>
      </pc:sldChg>
      <pc:sldChg chg="modSp add mod modNotesTx">
        <pc:chgData name="Nelson, Stephanie (IDOA)" userId="b4a6553e-4c9a-4b4b-bfa5-f0bcf10db8e8" providerId="ADAL" clId="{6A4C7CEC-68EB-426F-B378-708C8B7489EC}" dt="2022-02-18T20:22:31.175" v="11911" actId="20577"/>
        <pc:sldMkLst>
          <pc:docMk/>
          <pc:sldMk cId="1641067088" sldId="259"/>
        </pc:sldMkLst>
        <pc:spChg chg="mod">
          <ac:chgData name="Nelson, Stephanie (IDOA)" userId="b4a6553e-4c9a-4b4b-bfa5-f0bcf10db8e8" providerId="ADAL" clId="{6A4C7CEC-68EB-426F-B378-708C8B7489EC}" dt="2022-02-18T17:23:04.294" v="2300" actId="2711"/>
          <ac:spMkLst>
            <pc:docMk/>
            <pc:sldMk cId="1641067088" sldId="259"/>
            <ac:spMk id="4" creationId="{00000000-0000-0000-0000-000000000000}"/>
          </ac:spMkLst>
        </pc:spChg>
        <pc:spChg chg="mod">
          <ac:chgData name="Nelson, Stephanie (IDOA)" userId="b4a6553e-4c9a-4b4b-bfa5-f0bcf10db8e8" providerId="ADAL" clId="{6A4C7CEC-68EB-426F-B378-708C8B7489EC}" dt="2022-02-18T17:52:26.104" v="2596" actId="20577"/>
          <ac:spMkLst>
            <pc:docMk/>
            <pc:sldMk cId="1641067088" sldId="259"/>
            <ac:spMk id="6" creationId="{00000000-0000-0000-0000-000000000000}"/>
          </ac:spMkLst>
        </pc:spChg>
      </pc:sldChg>
      <pc:sldChg chg="modSp mod">
        <pc:chgData name="Nelson, Stephanie (IDOA)" userId="b4a6553e-4c9a-4b4b-bfa5-f0bcf10db8e8" providerId="ADAL" clId="{6A4C7CEC-68EB-426F-B378-708C8B7489EC}" dt="2022-02-18T20:22:46.018" v="11913" actId="12"/>
        <pc:sldMkLst>
          <pc:docMk/>
          <pc:sldMk cId="4237097398" sldId="260"/>
        </pc:sldMkLst>
        <pc:spChg chg="mod">
          <ac:chgData name="Nelson, Stephanie (IDOA)" userId="b4a6553e-4c9a-4b4b-bfa5-f0bcf10db8e8" providerId="ADAL" clId="{6A4C7CEC-68EB-426F-B378-708C8B7489EC}" dt="2022-02-18T17:23:14.134" v="2301" actId="2711"/>
          <ac:spMkLst>
            <pc:docMk/>
            <pc:sldMk cId="4237097398" sldId="260"/>
            <ac:spMk id="4" creationId="{00000000-0000-0000-0000-000000000000}"/>
          </ac:spMkLst>
        </pc:spChg>
        <pc:spChg chg="mod">
          <ac:chgData name="Nelson, Stephanie (IDOA)" userId="b4a6553e-4c9a-4b4b-bfa5-f0bcf10db8e8" providerId="ADAL" clId="{6A4C7CEC-68EB-426F-B378-708C8B7489EC}" dt="2022-02-18T20:22:46.018" v="11913" actId="12"/>
          <ac:spMkLst>
            <pc:docMk/>
            <pc:sldMk cId="4237097398" sldId="260"/>
            <ac:spMk id="6" creationId="{00000000-0000-0000-0000-000000000000}"/>
          </ac:spMkLst>
        </pc:spChg>
      </pc:sldChg>
      <pc:sldChg chg="modSp mod">
        <pc:chgData name="Nelson, Stephanie (IDOA)" userId="b4a6553e-4c9a-4b4b-bfa5-f0bcf10db8e8" providerId="ADAL" clId="{6A4C7CEC-68EB-426F-B378-708C8B7489EC}" dt="2022-02-18T18:00:13.601" v="3620" actId="20577"/>
        <pc:sldMkLst>
          <pc:docMk/>
          <pc:sldMk cId="593248629" sldId="261"/>
        </pc:sldMkLst>
        <pc:spChg chg="mod">
          <ac:chgData name="Nelson, Stephanie (IDOA)" userId="b4a6553e-4c9a-4b4b-bfa5-f0bcf10db8e8" providerId="ADAL" clId="{6A4C7CEC-68EB-426F-B378-708C8B7489EC}" dt="2022-02-18T17:59:43.182" v="3617" actId="2711"/>
          <ac:spMkLst>
            <pc:docMk/>
            <pc:sldMk cId="593248629" sldId="261"/>
            <ac:spMk id="4" creationId="{00000000-0000-0000-0000-000000000000}"/>
          </ac:spMkLst>
        </pc:spChg>
        <pc:spChg chg="mod">
          <ac:chgData name="Nelson, Stephanie (IDOA)" userId="b4a6553e-4c9a-4b4b-bfa5-f0bcf10db8e8" providerId="ADAL" clId="{6A4C7CEC-68EB-426F-B378-708C8B7489EC}" dt="2022-02-18T18:00:13.601" v="3620" actId="20577"/>
          <ac:spMkLst>
            <pc:docMk/>
            <pc:sldMk cId="593248629" sldId="261"/>
            <ac:spMk id="6" creationId="{00000000-0000-0000-0000-000000000000}"/>
          </ac:spMkLst>
        </pc:spChg>
      </pc:sldChg>
      <pc:sldChg chg="del modNotesTx">
        <pc:chgData name="Nelson, Stephanie (IDOA)" userId="b4a6553e-4c9a-4b4b-bfa5-f0bcf10db8e8" providerId="ADAL" clId="{6A4C7CEC-68EB-426F-B378-708C8B7489EC}" dt="2022-02-18T16:42:46.892" v="1498" actId="2696"/>
        <pc:sldMkLst>
          <pc:docMk/>
          <pc:sldMk cId="1881250339" sldId="262"/>
        </pc:sldMkLst>
      </pc:sldChg>
      <pc:sldChg chg="modSp mod ord">
        <pc:chgData name="Nelson, Stephanie (IDOA)" userId="b4a6553e-4c9a-4b4b-bfa5-f0bcf10db8e8" providerId="ADAL" clId="{6A4C7CEC-68EB-426F-B378-708C8B7489EC}" dt="2022-02-18T18:22:49.716" v="4364" actId="2711"/>
        <pc:sldMkLst>
          <pc:docMk/>
          <pc:sldMk cId="721428538" sldId="264"/>
        </pc:sldMkLst>
        <pc:spChg chg="mod">
          <ac:chgData name="Nelson, Stephanie (IDOA)" userId="b4a6553e-4c9a-4b4b-bfa5-f0bcf10db8e8" providerId="ADAL" clId="{6A4C7CEC-68EB-426F-B378-708C8B7489EC}" dt="2022-02-18T18:22:49.716" v="4364" actId="2711"/>
          <ac:spMkLst>
            <pc:docMk/>
            <pc:sldMk cId="721428538" sldId="264"/>
            <ac:spMk id="4" creationId="{00000000-0000-0000-0000-000000000000}"/>
          </ac:spMkLst>
        </pc:spChg>
        <pc:spChg chg="mod">
          <ac:chgData name="Nelson, Stephanie (IDOA)" userId="b4a6553e-4c9a-4b4b-bfa5-f0bcf10db8e8" providerId="ADAL" clId="{6A4C7CEC-68EB-426F-B378-708C8B7489EC}" dt="2022-02-18T18:22:45.740" v="4363" actId="2711"/>
          <ac:spMkLst>
            <pc:docMk/>
            <pc:sldMk cId="721428538" sldId="264"/>
            <ac:spMk id="6" creationId="{00000000-0000-0000-0000-000000000000}"/>
          </ac:spMkLst>
        </pc:spChg>
      </pc:sldChg>
      <pc:sldChg chg="add del modNotesTx">
        <pc:chgData name="Nelson, Stephanie (IDOA)" userId="b4a6553e-4c9a-4b4b-bfa5-f0bcf10db8e8" providerId="ADAL" clId="{6A4C7CEC-68EB-426F-B378-708C8B7489EC}" dt="2022-02-18T16:53:47.376" v="1510" actId="2696"/>
        <pc:sldMkLst>
          <pc:docMk/>
          <pc:sldMk cId="4279460628" sldId="265"/>
        </pc:sldMkLst>
      </pc:sldChg>
      <pc:sldChg chg="modSp mod modNotesTx">
        <pc:chgData name="Nelson, Stephanie (IDOA)" userId="b4a6553e-4c9a-4b4b-bfa5-f0bcf10db8e8" providerId="ADAL" clId="{6A4C7CEC-68EB-426F-B378-708C8B7489EC}" dt="2022-02-18T19:25:10.812" v="7499" actId="20577"/>
        <pc:sldMkLst>
          <pc:docMk/>
          <pc:sldMk cId="1644121435" sldId="266"/>
        </pc:sldMkLst>
        <pc:spChg chg="mod">
          <ac:chgData name="Nelson, Stephanie (IDOA)" userId="b4a6553e-4c9a-4b4b-bfa5-f0bcf10db8e8" providerId="ADAL" clId="{6A4C7CEC-68EB-426F-B378-708C8B7489EC}" dt="2022-02-18T18:31:15.790" v="4697" actId="2711"/>
          <ac:spMkLst>
            <pc:docMk/>
            <pc:sldMk cId="1644121435" sldId="266"/>
            <ac:spMk id="4" creationId="{00000000-0000-0000-0000-000000000000}"/>
          </ac:spMkLst>
        </pc:spChg>
        <pc:spChg chg="mod">
          <ac:chgData name="Nelson, Stephanie (IDOA)" userId="b4a6553e-4c9a-4b4b-bfa5-f0bcf10db8e8" providerId="ADAL" clId="{6A4C7CEC-68EB-426F-B378-708C8B7489EC}" dt="2022-02-18T18:35:02.502" v="4725" actId="115"/>
          <ac:spMkLst>
            <pc:docMk/>
            <pc:sldMk cId="1644121435" sldId="266"/>
            <ac:spMk id="6" creationId="{00000000-0000-0000-0000-000000000000}"/>
          </ac:spMkLst>
        </pc:spChg>
      </pc:sldChg>
      <pc:sldChg chg="modSp mod modNotesTx">
        <pc:chgData name="Nelson, Stephanie (IDOA)" userId="b4a6553e-4c9a-4b4b-bfa5-f0bcf10db8e8" providerId="ADAL" clId="{6A4C7CEC-68EB-426F-B378-708C8B7489EC}" dt="2022-02-18T19:32:28.862" v="8088" actId="20577"/>
        <pc:sldMkLst>
          <pc:docMk/>
          <pc:sldMk cId="483112830" sldId="267"/>
        </pc:sldMkLst>
        <pc:spChg chg="mod">
          <ac:chgData name="Nelson, Stephanie (IDOA)" userId="b4a6553e-4c9a-4b4b-bfa5-f0bcf10db8e8" providerId="ADAL" clId="{6A4C7CEC-68EB-426F-B378-708C8B7489EC}" dt="2022-02-18T18:37:35.697" v="4839" actId="2711"/>
          <ac:spMkLst>
            <pc:docMk/>
            <pc:sldMk cId="483112830" sldId="267"/>
            <ac:spMk id="4" creationId="{00000000-0000-0000-0000-000000000000}"/>
          </ac:spMkLst>
        </pc:spChg>
        <pc:spChg chg="mod">
          <ac:chgData name="Nelson, Stephanie (IDOA)" userId="b4a6553e-4c9a-4b4b-bfa5-f0bcf10db8e8" providerId="ADAL" clId="{6A4C7CEC-68EB-426F-B378-708C8B7489EC}" dt="2022-02-18T18:40:57.049" v="4915" actId="20577"/>
          <ac:spMkLst>
            <pc:docMk/>
            <pc:sldMk cId="483112830" sldId="267"/>
            <ac:spMk id="6" creationId="{00000000-0000-0000-0000-000000000000}"/>
          </ac:spMkLst>
        </pc:spChg>
      </pc:sldChg>
      <pc:sldChg chg="modSp del mod modNotesTx">
        <pc:chgData name="Nelson, Stephanie (IDOA)" userId="b4a6553e-4c9a-4b4b-bfa5-f0bcf10db8e8" providerId="ADAL" clId="{6A4C7CEC-68EB-426F-B378-708C8B7489EC}" dt="2022-02-18T17:29:12.190" v="2456" actId="2696"/>
        <pc:sldMkLst>
          <pc:docMk/>
          <pc:sldMk cId="4090277300" sldId="268"/>
        </pc:sldMkLst>
        <pc:spChg chg="mod">
          <ac:chgData name="Nelson, Stephanie (IDOA)" userId="b4a6553e-4c9a-4b4b-bfa5-f0bcf10db8e8" providerId="ADAL" clId="{6A4C7CEC-68EB-426F-B378-708C8B7489EC}" dt="2022-02-18T17:01:05.930" v="1748" actId="20577"/>
          <ac:spMkLst>
            <pc:docMk/>
            <pc:sldMk cId="4090277300" sldId="268"/>
            <ac:spMk id="6" creationId="{00000000-0000-0000-0000-000000000000}"/>
          </ac:spMkLst>
        </pc:spChg>
      </pc:sldChg>
      <pc:sldChg chg="modSp del mod modNotesTx">
        <pc:chgData name="Nelson, Stephanie (IDOA)" userId="b4a6553e-4c9a-4b4b-bfa5-f0bcf10db8e8" providerId="ADAL" clId="{6A4C7CEC-68EB-426F-B378-708C8B7489EC}" dt="2022-02-18T17:29:25.338" v="2457" actId="2696"/>
        <pc:sldMkLst>
          <pc:docMk/>
          <pc:sldMk cId="92666988" sldId="269"/>
        </pc:sldMkLst>
        <pc:spChg chg="mod">
          <ac:chgData name="Nelson, Stephanie (IDOA)" userId="b4a6553e-4c9a-4b4b-bfa5-f0bcf10db8e8" providerId="ADAL" clId="{6A4C7CEC-68EB-426F-B378-708C8B7489EC}" dt="2022-02-18T17:03:47.353" v="1756" actId="20577"/>
          <ac:spMkLst>
            <pc:docMk/>
            <pc:sldMk cId="92666988" sldId="269"/>
            <ac:spMk id="6" creationId="{00000000-0000-0000-0000-000000000000}"/>
          </ac:spMkLst>
        </pc:spChg>
      </pc:sldChg>
      <pc:sldChg chg="modSp mod ord modNotesTx">
        <pc:chgData name="Nelson, Stephanie (IDOA)" userId="b4a6553e-4c9a-4b4b-bfa5-f0bcf10db8e8" providerId="ADAL" clId="{6A4C7CEC-68EB-426F-B378-708C8B7489EC}" dt="2022-02-18T19:45:45.230" v="8782" actId="20577"/>
        <pc:sldMkLst>
          <pc:docMk/>
          <pc:sldMk cId="4228047995" sldId="270"/>
        </pc:sldMkLst>
        <pc:spChg chg="mod">
          <ac:chgData name="Nelson, Stephanie (IDOA)" userId="b4a6553e-4c9a-4b4b-bfa5-f0bcf10db8e8" providerId="ADAL" clId="{6A4C7CEC-68EB-426F-B378-708C8B7489EC}" dt="2022-02-18T18:41:21.685" v="4916" actId="2711"/>
          <ac:spMkLst>
            <pc:docMk/>
            <pc:sldMk cId="4228047995" sldId="270"/>
            <ac:spMk id="4" creationId="{00000000-0000-0000-0000-000000000000}"/>
          </ac:spMkLst>
        </pc:spChg>
        <pc:spChg chg="mod">
          <ac:chgData name="Nelson, Stephanie (IDOA)" userId="b4a6553e-4c9a-4b4b-bfa5-f0bcf10db8e8" providerId="ADAL" clId="{6A4C7CEC-68EB-426F-B378-708C8B7489EC}" dt="2022-02-18T19:35:26.879" v="8114" actId="20577"/>
          <ac:spMkLst>
            <pc:docMk/>
            <pc:sldMk cId="4228047995" sldId="270"/>
            <ac:spMk id="6" creationId="{00000000-0000-0000-0000-000000000000}"/>
          </ac:spMkLst>
        </pc:spChg>
      </pc:sldChg>
      <pc:sldChg chg="modNotesTx">
        <pc:chgData name="Nelson, Stephanie (IDOA)" userId="b4a6553e-4c9a-4b4b-bfa5-f0bcf10db8e8" providerId="ADAL" clId="{6A4C7CEC-68EB-426F-B378-708C8B7489EC}" dt="2022-02-18T18:46:26.462" v="4963" actId="20577"/>
        <pc:sldMkLst>
          <pc:docMk/>
          <pc:sldMk cId="3653544809" sldId="271"/>
        </pc:sldMkLst>
      </pc:sldChg>
      <pc:sldChg chg="addSp delSp mod">
        <pc:chgData name="Nelson, Stephanie (IDOA)" userId="b4a6553e-4c9a-4b4b-bfa5-f0bcf10db8e8" providerId="ADAL" clId="{6A4C7CEC-68EB-426F-B378-708C8B7489EC}" dt="2022-02-18T17:06:07.902" v="1758" actId="22"/>
        <pc:sldMkLst>
          <pc:docMk/>
          <pc:sldMk cId="1283004513" sldId="275"/>
        </pc:sldMkLst>
        <pc:spChg chg="add del">
          <ac:chgData name="Nelson, Stephanie (IDOA)" userId="b4a6553e-4c9a-4b4b-bfa5-f0bcf10db8e8" providerId="ADAL" clId="{6A4C7CEC-68EB-426F-B378-708C8B7489EC}" dt="2022-02-18T17:06:07.902" v="1758" actId="22"/>
          <ac:spMkLst>
            <pc:docMk/>
            <pc:sldMk cId="1283004513" sldId="275"/>
            <ac:spMk id="4" creationId="{35E43F40-28A0-44E9-B34B-9800943737FA}"/>
          </ac:spMkLst>
        </pc:spChg>
      </pc:sldChg>
      <pc:sldChg chg="modNotesTx">
        <pc:chgData name="Nelson, Stephanie (IDOA)" userId="b4a6553e-4c9a-4b4b-bfa5-f0bcf10db8e8" providerId="ADAL" clId="{6A4C7CEC-68EB-426F-B378-708C8B7489EC}" dt="2022-02-18T20:27:19.392" v="12286" actId="20577"/>
        <pc:sldMkLst>
          <pc:docMk/>
          <pc:sldMk cId="4012717428" sldId="289"/>
        </pc:sldMkLst>
      </pc:sldChg>
      <pc:sldChg chg="modSp mod modNotesTx">
        <pc:chgData name="Nelson, Stephanie (IDOA)" userId="b4a6553e-4c9a-4b4b-bfa5-f0bcf10db8e8" providerId="ADAL" clId="{6A4C7CEC-68EB-426F-B378-708C8B7489EC}" dt="2022-02-18T20:08:16.647" v="11112" actId="20577"/>
        <pc:sldMkLst>
          <pc:docMk/>
          <pc:sldMk cId="1676371153" sldId="290"/>
        </pc:sldMkLst>
        <pc:spChg chg="mod">
          <ac:chgData name="Nelson, Stephanie (IDOA)" userId="b4a6553e-4c9a-4b4b-bfa5-f0bcf10db8e8" providerId="ADAL" clId="{6A4C7CEC-68EB-426F-B378-708C8B7489EC}" dt="2022-02-18T17:12:18.791" v="1887" actId="20577"/>
          <ac:spMkLst>
            <pc:docMk/>
            <pc:sldMk cId="1676371153" sldId="290"/>
            <ac:spMk id="6" creationId="{00000000-0000-0000-0000-000000000000}"/>
          </ac:spMkLst>
        </pc:spChg>
      </pc:sldChg>
      <pc:sldChg chg="modSp mod modNotesTx">
        <pc:chgData name="Nelson, Stephanie (IDOA)" userId="b4a6553e-4c9a-4b4b-bfa5-f0bcf10db8e8" providerId="ADAL" clId="{6A4C7CEC-68EB-426F-B378-708C8B7489EC}" dt="2022-02-18T17:31:21.704" v="2544" actId="255"/>
        <pc:sldMkLst>
          <pc:docMk/>
          <pc:sldMk cId="126073399" sldId="292"/>
        </pc:sldMkLst>
        <pc:spChg chg="mod">
          <ac:chgData name="Nelson, Stephanie (IDOA)" userId="b4a6553e-4c9a-4b4b-bfa5-f0bcf10db8e8" providerId="ADAL" clId="{6A4C7CEC-68EB-426F-B378-708C8B7489EC}" dt="2022-02-18T17:31:21.704" v="2544" actId="255"/>
          <ac:spMkLst>
            <pc:docMk/>
            <pc:sldMk cId="126073399" sldId="292"/>
            <ac:spMk id="5" creationId="{00000000-0000-0000-0000-000000000000}"/>
          </ac:spMkLst>
        </pc:spChg>
      </pc:sldChg>
      <pc:sldChg chg="add del">
        <pc:chgData name="Nelson, Stephanie (IDOA)" userId="b4a6553e-4c9a-4b4b-bfa5-f0bcf10db8e8" providerId="ADAL" clId="{6A4C7CEC-68EB-426F-B378-708C8B7489EC}" dt="2022-02-18T17:10:23.024" v="1765" actId="2696"/>
        <pc:sldMkLst>
          <pc:docMk/>
          <pc:sldMk cId="1056028959" sldId="293"/>
        </pc:sldMkLst>
      </pc:sldChg>
      <pc:sldChg chg="del">
        <pc:chgData name="Nelson, Stephanie (IDOA)" userId="b4a6553e-4c9a-4b4b-bfa5-f0bcf10db8e8" providerId="ADAL" clId="{6A4C7CEC-68EB-426F-B378-708C8B7489EC}" dt="2022-02-18T16:44:13.452" v="1502" actId="2696"/>
        <pc:sldMkLst>
          <pc:docMk/>
          <pc:sldMk cId="2003424932" sldId="294"/>
        </pc:sldMkLst>
      </pc:sldChg>
      <pc:sldChg chg="modSp add mod ord modNotesTx">
        <pc:chgData name="Nelson, Stephanie (IDOA)" userId="b4a6553e-4c9a-4b4b-bfa5-f0bcf10db8e8" providerId="ADAL" clId="{6A4C7CEC-68EB-426F-B378-708C8B7489EC}" dt="2022-02-18T20:26:58.335" v="12280" actId="20577"/>
        <pc:sldMkLst>
          <pc:docMk/>
          <pc:sldMk cId="2511787573" sldId="294"/>
        </pc:sldMkLst>
        <pc:spChg chg="mod">
          <ac:chgData name="Nelson, Stephanie (IDOA)" userId="b4a6553e-4c9a-4b4b-bfa5-f0bcf10db8e8" providerId="ADAL" clId="{6A4C7CEC-68EB-426F-B378-708C8B7489EC}" dt="2022-02-18T19:02:06.707" v="5250" actId="20577"/>
          <ac:spMkLst>
            <pc:docMk/>
            <pc:sldMk cId="2511787573" sldId="294"/>
            <ac:spMk id="3" creationId="{00000000-0000-0000-0000-000000000000}"/>
          </ac:spMkLst>
        </pc:spChg>
        <pc:graphicFrameChg chg="mod modGraphic">
          <ac:chgData name="Nelson, Stephanie (IDOA)" userId="b4a6553e-4c9a-4b4b-bfa5-f0bcf10db8e8" providerId="ADAL" clId="{6A4C7CEC-68EB-426F-B378-708C8B7489EC}" dt="2022-02-18T19:49:57.614" v="8827" actId="2161"/>
          <ac:graphicFrameMkLst>
            <pc:docMk/>
            <pc:sldMk cId="2511787573" sldId="294"/>
            <ac:graphicFrameMk id="6" creationId="{7876F7DA-A0EB-403E-B937-0330DC8B0A2B}"/>
          </ac:graphicFrameMkLst>
        </pc:graphicFrameChg>
      </pc:sldChg>
      <pc:sldChg chg="del">
        <pc:chgData name="Nelson, Stephanie (IDOA)" userId="b4a6553e-4c9a-4b4b-bfa5-f0bcf10db8e8" providerId="ADAL" clId="{6A4C7CEC-68EB-426F-B378-708C8B7489EC}" dt="2022-02-18T16:53:52.612" v="1511" actId="2696"/>
        <pc:sldMkLst>
          <pc:docMk/>
          <pc:sldMk cId="4030010957" sldId="295"/>
        </pc:sldMkLst>
      </pc:sldChg>
      <pc:sldChg chg="del">
        <pc:chgData name="Nelson, Stephanie (IDOA)" userId="b4a6553e-4c9a-4b4b-bfa5-f0bcf10db8e8" providerId="ADAL" clId="{6A4C7CEC-68EB-426F-B378-708C8B7489EC}" dt="2022-02-18T16:54:03.304" v="1512" actId="2696"/>
        <pc:sldMkLst>
          <pc:docMk/>
          <pc:sldMk cId="2417631216" sldId="296"/>
        </pc:sldMkLst>
      </pc:sldChg>
      <pc:sldChg chg="del">
        <pc:chgData name="Nelson, Stephanie (IDOA)" userId="b4a6553e-4c9a-4b4b-bfa5-f0bcf10db8e8" providerId="ADAL" clId="{6A4C7CEC-68EB-426F-B378-708C8B7489EC}" dt="2022-02-18T16:54:09.196" v="1513" actId="2696"/>
        <pc:sldMkLst>
          <pc:docMk/>
          <pc:sldMk cId="1475730081" sldId="297"/>
        </pc:sldMkLst>
      </pc:sldChg>
      <pc:sldChg chg="new del ord">
        <pc:chgData name="Nelson, Stephanie (IDOA)" userId="b4a6553e-4c9a-4b4b-bfa5-f0bcf10db8e8" providerId="ADAL" clId="{6A4C7CEC-68EB-426F-B378-708C8B7489EC}" dt="2022-02-18T16:15:00.300" v="602" actId="2696"/>
        <pc:sldMkLst>
          <pc:docMk/>
          <pc:sldMk cId="168516542" sldId="300"/>
        </pc:sldMkLst>
      </pc:sldChg>
      <pc:sldChg chg="new del">
        <pc:chgData name="Nelson, Stephanie (IDOA)" userId="b4a6553e-4c9a-4b4b-bfa5-f0bcf10db8e8" providerId="ADAL" clId="{6A4C7CEC-68EB-426F-B378-708C8B7489EC}" dt="2022-02-18T16:24:04.577" v="615" actId="2696"/>
        <pc:sldMkLst>
          <pc:docMk/>
          <pc:sldMk cId="3288253547" sldId="300"/>
        </pc:sldMkLst>
      </pc:sldChg>
      <pc:sldChg chg="add del ord">
        <pc:chgData name="Nelson, Stephanie (IDOA)" userId="b4a6553e-4c9a-4b4b-bfa5-f0bcf10db8e8" providerId="ADAL" clId="{6A4C7CEC-68EB-426F-B378-708C8B7489EC}" dt="2022-02-18T17:10:09.509" v="1764" actId="2696"/>
        <pc:sldMkLst>
          <pc:docMk/>
          <pc:sldMk cId="3081466875" sldId="303"/>
        </pc:sldMkLst>
      </pc:sldChg>
      <pc:sldChg chg="new del">
        <pc:chgData name="Nelson, Stephanie (IDOA)" userId="b4a6553e-4c9a-4b4b-bfa5-f0bcf10db8e8" providerId="ADAL" clId="{6A4C7CEC-68EB-426F-B378-708C8B7489EC}" dt="2022-02-18T16:42:40.400" v="1497" actId="2696"/>
        <pc:sldMkLst>
          <pc:docMk/>
          <pc:sldMk cId="1526786665" sldId="304"/>
        </pc:sldMkLst>
      </pc:sldChg>
      <pc:sldChg chg="modSp add mod ord modNotesTx">
        <pc:chgData name="Nelson, Stephanie (IDOA)" userId="b4a6553e-4c9a-4b4b-bfa5-f0bcf10db8e8" providerId="ADAL" clId="{6A4C7CEC-68EB-426F-B378-708C8B7489EC}" dt="2022-02-18T20:25:36.359" v="12126" actId="20577"/>
        <pc:sldMkLst>
          <pc:docMk/>
          <pc:sldMk cId="1945820126" sldId="304"/>
        </pc:sldMkLst>
        <pc:spChg chg="mod">
          <ac:chgData name="Nelson, Stephanie (IDOA)" userId="b4a6553e-4c9a-4b4b-bfa5-f0bcf10db8e8" providerId="ADAL" clId="{6A4C7CEC-68EB-426F-B378-708C8B7489EC}" dt="2022-02-18T19:01:15.107" v="5221" actId="20577"/>
          <ac:spMkLst>
            <pc:docMk/>
            <pc:sldMk cId="1945820126" sldId="304"/>
            <ac:spMk id="6" creationId="{00000000-0000-0000-0000-000000000000}"/>
          </ac:spMkLst>
        </pc:spChg>
      </pc:sldChg>
      <pc:sldChg chg="modSp add mod modNotesTx">
        <pc:chgData name="Nelson, Stephanie (IDOA)" userId="b4a6553e-4c9a-4b4b-bfa5-f0bcf10db8e8" providerId="ADAL" clId="{6A4C7CEC-68EB-426F-B378-708C8B7489EC}" dt="2022-02-18T20:23:55.398" v="12081" actId="20577"/>
        <pc:sldMkLst>
          <pc:docMk/>
          <pc:sldMk cId="4281142172" sldId="305"/>
        </pc:sldMkLst>
        <pc:graphicFrameChg chg="modGraphic">
          <ac:chgData name="Nelson, Stephanie (IDOA)" userId="b4a6553e-4c9a-4b4b-bfa5-f0bcf10db8e8" providerId="ADAL" clId="{6A4C7CEC-68EB-426F-B378-708C8B7489EC}" dt="2022-02-18T18:24:28.178" v="4429" actId="20577"/>
          <ac:graphicFrameMkLst>
            <pc:docMk/>
            <pc:sldMk cId="4281142172" sldId="305"/>
            <ac:graphicFrameMk id="3" creationId="{00000000-0000-0000-0000-000000000000}"/>
          </ac:graphicFrameMkLst>
        </pc:graphicFrameChg>
      </pc:sldChg>
      <pc:sldChg chg="modSp add mod modNotesTx">
        <pc:chgData name="Nelson, Stephanie (IDOA)" userId="b4a6553e-4c9a-4b4b-bfa5-f0bcf10db8e8" providerId="ADAL" clId="{6A4C7CEC-68EB-426F-B378-708C8B7489EC}" dt="2022-02-18T19:18:18.203" v="6627" actId="20577"/>
        <pc:sldMkLst>
          <pc:docMk/>
          <pc:sldMk cId="3386362404" sldId="306"/>
        </pc:sldMkLst>
        <pc:spChg chg="mod">
          <ac:chgData name="Nelson, Stephanie (IDOA)" userId="b4a6553e-4c9a-4b4b-bfa5-f0bcf10db8e8" providerId="ADAL" clId="{6A4C7CEC-68EB-426F-B378-708C8B7489EC}" dt="2022-02-18T19:12:49.033" v="6261" actId="114"/>
          <ac:spMkLst>
            <pc:docMk/>
            <pc:sldMk cId="3386362404" sldId="306"/>
            <ac:spMk id="4" creationId="{00000000-0000-0000-0000-000000000000}"/>
          </ac:spMkLst>
        </pc:spChg>
        <pc:spChg chg="mod">
          <ac:chgData name="Nelson, Stephanie (IDOA)" userId="b4a6553e-4c9a-4b4b-bfa5-f0bcf10db8e8" providerId="ADAL" clId="{6A4C7CEC-68EB-426F-B378-708C8B7489EC}" dt="2022-02-18T19:17:53.788" v="6582" actId="20577"/>
          <ac:spMkLst>
            <pc:docMk/>
            <pc:sldMk cId="3386362404" sldId="306"/>
            <ac:spMk id="6" creationId="{00000000-0000-0000-0000-000000000000}"/>
          </ac:spMkLst>
        </pc:spChg>
      </pc:sldChg>
      <pc:sldChg chg="modSp add mod ord modNotesTx">
        <pc:chgData name="Nelson, Stephanie (IDOA)" userId="b4a6553e-4c9a-4b4b-bfa5-f0bcf10db8e8" providerId="ADAL" clId="{6A4C7CEC-68EB-426F-B378-708C8B7489EC}" dt="2022-02-18T19:45:24.559" v="8739" actId="20577"/>
        <pc:sldMkLst>
          <pc:docMk/>
          <pc:sldMk cId="2904595290" sldId="307"/>
        </pc:sldMkLst>
        <pc:spChg chg="mod">
          <ac:chgData name="Nelson, Stephanie (IDOA)" userId="b4a6553e-4c9a-4b4b-bfa5-f0bcf10db8e8" providerId="ADAL" clId="{6A4C7CEC-68EB-426F-B378-708C8B7489EC}" dt="2022-02-18T19:13:28.676" v="6288" actId="255"/>
          <ac:spMkLst>
            <pc:docMk/>
            <pc:sldMk cId="2904595290" sldId="307"/>
            <ac:spMk id="4" creationId="{00000000-0000-0000-0000-000000000000}"/>
          </ac:spMkLst>
        </pc:spChg>
        <pc:spChg chg="mod">
          <ac:chgData name="Nelson, Stephanie (IDOA)" userId="b4a6553e-4c9a-4b4b-bfa5-f0bcf10db8e8" providerId="ADAL" clId="{6A4C7CEC-68EB-426F-B378-708C8B7489EC}" dt="2022-02-18T19:16:14.572" v="6354" actId="20577"/>
          <ac:spMkLst>
            <pc:docMk/>
            <pc:sldMk cId="2904595290" sldId="307"/>
            <ac:spMk id="6" creationId="{00000000-0000-0000-0000-000000000000}"/>
          </ac:spMkLst>
        </pc:spChg>
      </pc:sldChg>
      <pc:sldChg chg="modSp add mod modNotesTx">
        <pc:chgData name="Nelson, Stephanie (IDOA)" userId="b4a6553e-4c9a-4b4b-bfa5-f0bcf10db8e8" providerId="ADAL" clId="{6A4C7CEC-68EB-426F-B378-708C8B7489EC}" dt="2022-02-18T20:24:54.295" v="12103" actId="20577"/>
        <pc:sldMkLst>
          <pc:docMk/>
          <pc:sldMk cId="2502255748" sldId="308"/>
        </pc:sldMkLst>
        <pc:spChg chg="mod">
          <ac:chgData name="Nelson, Stephanie (IDOA)" userId="b4a6553e-4c9a-4b4b-bfa5-f0bcf10db8e8" providerId="ADAL" clId="{6A4C7CEC-68EB-426F-B378-708C8B7489EC}" dt="2022-02-18T18:30:38.748" v="4696" actId="13926"/>
          <ac:spMkLst>
            <pc:docMk/>
            <pc:sldMk cId="2502255748" sldId="308"/>
            <ac:spMk id="6" creationId="{00000000-0000-0000-0000-000000000000}"/>
          </ac:spMkLst>
        </pc:spChg>
      </pc:sldChg>
      <pc:sldChg chg="modSp add mod modNotesTx">
        <pc:chgData name="Nelson, Stephanie (IDOA)" userId="b4a6553e-4c9a-4b4b-bfa5-f0bcf10db8e8" providerId="ADAL" clId="{6A4C7CEC-68EB-426F-B378-708C8B7489EC}" dt="2022-02-18T20:26:41.887" v="12249" actId="20577"/>
        <pc:sldMkLst>
          <pc:docMk/>
          <pc:sldMk cId="1493845397" sldId="309"/>
        </pc:sldMkLst>
        <pc:graphicFrameChg chg="modGraphic">
          <ac:chgData name="Nelson, Stephanie (IDOA)" userId="b4a6553e-4c9a-4b4b-bfa5-f0bcf10db8e8" providerId="ADAL" clId="{6A4C7CEC-68EB-426F-B378-708C8B7489EC}" dt="2022-02-18T18:47:13.032" v="4974" actId="20577"/>
          <ac:graphicFrameMkLst>
            <pc:docMk/>
            <pc:sldMk cId="1493845397" sldId="309"/>
            <ac:graphicFrameMk id="6" creationId="{7876F7DA-A0EB-403E-B937-0330DC8B0A2B}"/>
          </ac:graphicFrameMkLst>
        </pc:graphicFrameChg>
      </pc:sldChg>
      <pc:sldChg chg="modSp add mod modNotesTx">
        <pc:chgData name="Nelson, Stephanie (IDOA)" userId="b4a6553e-4c9a-4b4b-bfa5-f0bcf10db8e8" providerId="ADAL" clId="{6A4C7CEC-68EB-426F-B378-708C8B7489EC}" dt="2022-02-18T19:19:51.164" v="6867" actId="20577"/>
        <pc:sldMkLst>
          <pc:docMk/>
          <pc:sldMk cId="3653386002" sldId="319"/>
        </pc:sldMkLst>
        <pc:spChg chg="mod">
          <ac:chgData name="Nelson, Stephanie (IDOA)" userId="b4a6553e-4c9a-4b4b-bfa5-f0bcf10db8e8" providerId="ADAL" clId="{6A4C7CEC-68EB-426F-B378-708C8B7489EC}" dt="2022-02-18T18:27:28.112" v="4652" actId="20577"/>
          <ac:spMkLst>
            <pc:docMk/>
            <pc:sldMk cId="3653386002" sldId="319"/>
            <ac:spMk id="4" creationId="{00000000-0000-0000-0000-000000000000}"/>
          </ac:spMkLst>
        </pc:spChg>
        <pc:spChg chg="mod">
          <ac:chgData name="Nelson, Stephanie (IDOA)" userId="b4a6553e-4c9a-4b4b-bfa5-f0bcf10db8e8" providerId="ADAL" clId="{6A4C7CEC-68EB-426F-B378-708C8B7489EC}" dt="2022-02-18T18:27:12.863" v="4605" actId="20577"/>
          <ac:spMkLst>
            <pc:docMk/>
            <pc:sldMk cId="3653386002" sldId="319"/>
            <ac:spMk id="6" creationId="{00000000-0000-0000-0000-000000000000}"/>
          </ac:spMkLst>
        </pc:spChg>
      </pc:sldChg>
    </pc:docChg>
  </pc:docChgLst>
  <pc:docChgLst>
    <pc:chgData name="Garcia, Christina" userId="d83705a8-3f37-45b3-8efd-d0f182cdb294" providerId="ADAL" clId="{A1D8EB11-CCC4-4B61-805E-402AED75CEDA}"/>
    <pc:docChg chg="custSel modSld">
      <pc:chgData name="Garcia, Christina" userId="d83705a8-3f37-45b3-8efd-d0f182cdb294" providerId="ADAL" clId="{A1D8EB11-CCC4-4B61-805E-402AED75CEDA}" dt="2022-10-20T12:36:28.166" v="468" actId="20577"/>
      <pc:docMkLst>
        <pc:docMk/>
      </pc:docMkLst>
      <pc:sldChg chg="modSp mod">
        <pc:chgData name="Garcia, Christina" userId="d83705a8-3f37-45b3-8efd-d0f182cdb294" providerId="ADAL" clId="{A1D8EB11-CCC4-4B61-805E-402AED75CEDA}" dt="2022-10-20T12:22:13.048" v="151" actId="313"/>
        <pc:sldMkLst>
          <pc:docMk/>
          <pc:sldMk cId="1549426886" sldId="256"/>
        </pc:sldMkLst>
        <pc:spChg chg="mod">
          <ac:chgData name="Garcia, Christina" userId="d83705a8-3f37-45b3-8efd-d0f182cdb294" providerId="ADAL" clId="{A1D8EB11-CCC4-4B61-805E-402AED75CEDA}" dt="2022-10-20T12:22:13.048" v="151" actId="313"/>
          <ac:spMkLst>
            <pc:docMk/>
            <pc:sldMk cId="1549426886" sldId="256"/>
            <ac:spMk id="5" creationId="{00000000-0000-0000-0000-000000000000}"/>
          </ac:spMkLst>
        </pc:spChg>
      </pc:sldChg>
      <pc:sldChg chg="modSp mod">
        <pc:chgData name="Garcia, Christina" userId="d83705a8-3f37-45b3-8efd-d0f182cdb294" providerId="ADAL" clId="{A1D8EB11-CCC4-4B61-805E-402AED75CEDA}" dt="2022-10-20T12:32:48.386" v="388" actId="20577"/>
        <pc:sldMkLst>
          <pc:docMk/>
          <pc:sldMk cId="4237097398" sldId="260"/>
        </pc:sldMkLst>
        <pc:spChg chg="mod">
          <ac:chgData name="Garcia, Christina" userId="d83705a8-3f37-45b3-8efd-d0f182cdb294" providerId="ADAL" clId="{A1D8EB11-CCC4-4B61-805E-402AED75CEDA}" dt="2022-10-20T12:32:48.386" v="388" actId="20577"/>
          <ac:spMkLst>
            <pc:docMk/>
            <pc:sldMk cId="4237097398" sldId="260"/>
            <ac:spMk id="6" creationId="{00000000-0000-0000-0000-000000000000}"/>
          </ac:spMkLst>
        </pc:spChg>
      </pc:sldChg>
      <pc:sldChg chg="modSp mod">
        <pc:chgData name="Garcia, Christina" userId="d83705a8-3f37-45b3-8efd-d0f182cdb294" providerId="ADAL" clId="{A1D8EB11-CCC4-4B61-805E-402AED75CEDA}" dt="2022-10-20T12:33:53.970" v="405" actId="20577"/>
        <pc:sldMkLst>
          <pc:docMk/>
          <pc:sldMk cId="593248629" sldId="261"/>
        </pc:sldMkLst>
        <pc:spChg chg="mod">
          <ac:chgData name="Garcia, Christina" userId="d83705a8-3f37-45b3-8efd-d0f182cdb294" providerId="ADAL" clId="{A1D8EB11-CCC4-4B61-805E-402AED75CEDA}" dt="2022-10-20T12:33:53.970" v="405" actId="20577"/>
          <ac:spMkLst>
            <pc:docMk/>
            <pc:sldMk cId="593248629" sldId="261"/>
            <ac:spMk id="6" creationId="{00000000-0000-0000-0000-000000000000}"/>
          </ac:spMkLst>
        </pc:spChg>
      </pc:sldChg>
      <pc:sldChg chg="modSp mod">
        <pc:chgData name="Garcia, Christina" userId="d83705a8-3f37-45b3-8efd-d0f182cdb294" providerId="ADAL" clId="{A1D8EB11-CCC4-4B61-805E-402AED75CEDA}" dt="2022-10-20T12:36:28.166" v="468" actId="20577"/>
        <pc:sldMkLst>
          <pc:docMk/>
          <pc:sldMk cId="126073399" sldId="292"/>
        </pc:sldMkLst>
        <pc:spChg chg="mod">
          <ac:chgData name="Garcia, Christina" userId="d83705a8-3f37-45b3-8efd-d0f182cdb294" providerId="ADAL" clId="{A1D8EB11-CCC4-4B61-805E-402AED75CEDA}" dt="2022-10-20T12:36:28.166" v="468" actId="20577"/>
          <ac:spMkLst>
            <pc:docMk/>
            <pc:sldMk cId="126073399" sldId="292"/>
            <ac:spMk id="5" creationId="{00000000-0000-0000-0000-000000000000}"/>
          </ac:spMkLst>
        </pc:spChg>
      </pc:sldChg>
      <pc:sldChg chg="modSp mod">
        <pc:chgData name="Garcia, Christina" userId="d83705a8-3f37-45b3-8efd-d0f182cdb294" providerId="ADAL" clId="{A1D8EB11-CCC4-4B61-805E-402AED75CEDA}" dt="2022-10-20T12:34:27.140" v="420" actId="20577"/>
        <pc:sldMkLst>
          <pc:docMk/>
          <pc:sldMk cId="4281142172" sldId="305"/>
        </pc:sldMkLst>
        <pc:graphicFrameChg chg="modGraphic">
          <ac:chgData name="Garcia, Christina" userId="d83705a8-3f37-45b3-8efd-d0f182cdb294" providerId="ADAL" clId="{A1D8EB11-CCC4-4B61-805E-402AED75CEDA}" dt="2022-10-20T12:34:27.140" v="420" actId="20577"/>
          <ac:graphicFrameMkLst>
            <pc:docMk/>
            <pc:sldMk cId="4281142172" sldId="305"/>
            <ac:graphicFrameMk id="3" creationId="{00000000-0000-0000-0000-000000000000}"/>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7C9EAD-9C97-4968-8655-C68220040D75}" type="doc">
      <dgm:prSet loTypeId="urn:microsoft.com/office/officeart/2005/8/layout/pList2" loCatId="list" qsTypeId="urn:microsoft.com/office/officeart/2005/8/quickstyle/simple1" qsCatId="simple" csTypeId="urn:microsoft.com/office/officeart/2005/8/colors/colorful1" csCatId="colorful" phldr="1"/>
      <dgm:spPr/>
    </dgm:pt>
    <dgm:pt modelId="{0DC38B9B-D812-421A-89C3-295113EA8C46}">
      <dgm:prSet phldrT="[Text]"/>
      <dgm:spPr>
        <a:solidFill>
          <a:srgbClr val="66CCFF"/>
        </a:solidFill>
        <a:ln>
          <a:noFill/>
        </a:ln>
      </dgm:spPr>
      <dgm:t>
        <a:bodyPr/>
        <a:lstStyle/>
        <a:p>
          <a:r>
            <a:rPr lang="en-US" dirty="0"/>
            <a:t> </a:t>
          </a:r>
        </a:p>
      </dgm:t>
    </dgm:pt>
    <dgm:pt modelId="{30A18FB8-D0CD-4004-BBEB-53E4EA7F1920}" type="parTrans" cxnId="{310A3088-51B8-40CC-9BB0-1E2BA85865DE}">
      <dgm:prSet/>
      <dgm:spPr/>
      <dgm:t>
        <a:bodyPr/>
        <a:lstStyle/>
        <a:p>
          <a:endParaRPr lang="en-US"/>
        </a:p>
      </dgm:t>
    </dgm:pt>
    <dgm:pt modelId="{459714E9-9C61-44E0-8958-EA65163E356B}" type="sibTrans" cxnId="{310A3088-51B8-40CC-9BB0-1E2BA85865DE}">
      <dgm:prSet/>
      <dgm:spPr/>
      <dgm:t>
        <a:bodyPr/>
        <a:lstStyle/>
        <a:p>
          <a:endParaRPr lang="en-US"/>
        </a:p>
      </dgm:t>
    </dgm:pt>
    <dgm:pt modelId="{D342D160-367D-46C8-A141-AA860494154A}">
      <dgm:prSet phldrT="[Text]"/>
      <dgm:spPr>
        <a:solidFill>
          <a:srgbClr val="FFB718"/>
        </a:solidFill>
        <a:ln>
          <a:noFill/>
        </a:ln>
      </dgm:spPr>
      <dgm:t>
        <a:bodyPr/>
        <a:lstStyle/>
        <a:p>
          <a:r>
            <a:rPr lang="en-US" dirty="0"/>
            <a:t> </a:t>
          </a:r>
        </a:p>
      </dgm:t>
    </dgm:pt>
    <dgm:pt modelId="{622B1242-2587-443C-9772-98406A70C7B9}" type="parTrans" cxnId="{22281B83-11AF-4EEB-90AB-63CC8B9CAAFA}">
      <dgm:prSet/>
      <dgm:spPr/>
      <dgm:t>
        <a:bodyPr/>
        <a:lstStyle/>
        <a:p>
          <a:endParaRPr lang="en-US"/>
        </a:p>
      </dgm:t>
    </dgm:pt>
    <dgm:pt modelId="{A56B6BCB-3352-4799-B079-6A989F724E39}" type="sibTrans" cxnId="{22281B83-11AF-4EEB-90AB-63CC8B9CAAFA}">
      <dgm:prSet/>
      <dgm:spPr/>
      <dgm:t>
        <a:bodyPr/>
        <a:lstStyle/>
        <a:p>
          <a:endParaRPr lang="en-US"/>
        </a:p>
      </dgm:t>
    </dgm:pt>
    <dgm:pt modelId="{B3B5638A-C1A0-44C8-A7A5-C0EAE81189DD}">
      <dgm:prSet phldrT="[Text]"/>
      <dgm:spPr>
        <a:solidFill>
          <a:srgbClr val="92D050"/>
        </a:solidFill>
        <a:ln>
          <a:noFill/>
        </a:ln>
      </dgm:spPr>
      <dgm:t>
        <a:bodyPr/>
        <a:lstStyle/>
        <a:p>
          <a:endParaRPr lang="en-US" dirty="0"/>
        </a:p>
      </dgm:t>
    </dgm:pt>
    <dgm:pt modelId="{07BD9723-8EEC-487A-AA06-820B03E4C55A}" type="parTrans" cxnId="{A8BAC6FC-46DD-4D80-99BD-B0833DE66DDE}">
      <dgm:prSet/>
      <dgm:spPr/>
      <dgm:t>
        <a:bodyPr/>
        <a:lstStyle/>
        <a:p>
          <a:endParaRPr lang="en-US"/>
        </a:p>
      </dgm:t>
    </dgm:pt>
    <dgm:pt modelId="{DE1E5BF4-9B76-4E48-954E-328166F007BC}" type="sibTrans" cxnId="{A8BAC6FC-46DD-4D80-99BD-B0833DE66DDE}">
      <dgm:prSet/>
      <dgm:spPr/>
      <dgm:t>
        <a:bodyPr/>
        <a:lstStyle/>
        <a:p>
          <a:endParaRPr lang="en-US"/>
        </a:p>
      </dgm:t>
    </dgm:pt>
    <dgm:pt modelId="{872E0BFB-700A-4406-B66E-96D5D08F9A0C}">
      <dgm:prSet phldrT="[Text]"/>
      <dgm:spPr>
        <a:solidFill>
          <a:schemeClr val="bg1">
            <a:lumMod val="85000"/>
          </a:schemeClr>
        </a:solidFill>
        <a:ln>
          <a:noFill/>
        </a:ln>
      </dgm:spPr>
      <dgm:t>
        <a:bodyPr/>
        <a:lstStyle/>
        <a:p>
          <a:endParaRPr lang="en-US" dirty="0"/>
        </a:p>
      </dgm:t>
    </dgm:pt>
    <dgm:pt modelId="{FFB01512-E0AF-4435-8AC2-09BF00D809B6}" type="parTrans" cxnId="{32B8E95C-0F84-4C39-BC53-B8BE359ADDF9}">
      <dgm:prSet/>
      <dgm:spPr/>
      <dgm:t>
        <a:bodyPr/>
        <a:lstStyle/>
        <a:p>
          <a:endParaRPr lang="en-US"/>
        </a:p>
      </dgm:t>
    </dgm:pt>
    <dgm:pt modelId="{2BEB479D-47BC-41ED-916C-B97C8CF8E533}" type="sibTrans" cxnId="{32B8E95C-0F84-4C39-BC53-B8BE359ADDF9}">
      <dgm:prSet/>
      <dgm:spPr/>
      <dgm:t>
        <a:bodyPr/>
        <a:lstStyle/>
        <a:p>
          <a:endParaRPr lang="en-US"/>
        </a:p>
      </dgm:t>
    </dgm:pt>
    <dgm:pt modelId="{028AEE08-E743-4CC1-B837-4D5AD417B398}">
      <dgm:prSet phldrT="[Text]"/>
      <dgm:spPr>
        <a:solidFill>
          <a:srgbClr val="FF6600"/>
        </a:solidFill>
        <a:ln>
          <a:noFill/>
        </a:ln>
      </dgm:spPr>
      <dgm:t>
        <a:bodyPr/>
        <a:lstStyle/>
        <a:p>
          <a:r>
            <a:rPr lang="en-US" dirty="0"/>
            <a:t> </a:t>
          </a:r>
        </a:p>
      </dgm:t>
    </dgm:pt>
    <dgm:pt modelId="{314928C5-79EE-40B9-96A0-26CEC5C7B895}" type="sibTrans" cxnId="{0CE6DEA7-D7BF-43C2-BC2F-549C26301CE8}">
      <dgm:prSet/>
      <dgm:spPr/>
      <dgm:t>
        <a:bodyPr/>
        <a:lstStyle/>
        <a:p>
          <a:endParaRPr lang="en-US"/>
        </a:p>
      </dgm:t>
    </dgm:pt>
    <dgm:pt modelId="{EBFEE2EA-5E9C-4C3A-BF32-D9F9C8BFE319}" type="parTrans" cxnId="{0CE6DEA7-D7BF-43C2-BC2F-549C26301CE8}">
      <dgm:prSet/>
      <dgm:spPr/>
      <dgm:t>
        <a:bodyPr/>
        <a:lstStyle/>
        <a:p>
          <a:endParaRPr lang="en-US"/>
        </a:p>
      </dgm:t>
    </dgm:pt>
    <dgm:pt modelId="{1FEC2866-C2C4-4304-A23D-CD2E0737BB92}" type="pres">
      <dgm:prSet presAssocID="{DF7C9EAD-9C97-4968-8655-C68220040D75}" presName="Name0" presStyleCnt="0">
        <dgm:presLayoutVars>
          <dgm:dir/>
          <dgm:resizeHandles val="exact"/>
        </dgm:presLayoutVars>
      </dgm:prSet>
      <dgm:spPr/>
    </dgm:pt>
    <dgm:pt modelId="{6671DA89-222C-491D-8AB1-1B1E60E3A76C}" type="pres">
      <dgm:prSet presAssocID="{DF7C9EAD-9C97-4968-8655-C68220040D75}" presName="bkgdShp" presStyleLbl="alignAccFollowNode1" presStyleIdx="0" presStyleCnt="1" custScaleY="76404"/>
      <dgm:spPr>
        <a:noFill/>
        <a:ln>
          <a:noFill/>
        </a:ln>
      </dgm:spPr>
    </dgm:pt>
    <dgm:pt modelId="{2A99EF6A-BCA7-4D77-8D02-8D22FD801982}" type="pres">
      <dgm:prSet presAssocID="{DF7C9EAD-9C97-4968-8655-C68220040D75}" presName="linComp" presStyleCnt="0"/>
      <dgm:spPr/>
    </dgm:pt>
    <dgm:pt modelId="{99EF99B8-938B-4368-9DBD-3253355DFCBE}" type="pres">
      <dgm:prSet presAssocID="{0DC38B9B-D812-421A-89C3-295113EA8C46}" presName="compNode" presStyleCnt="0"/>
      <dgm:spPr/>
    </dgm:pt>
    <dgm:pt modelId="{12FFD526-2F3C-4E53-BA68-2660F1AE4D9A}" type="pres">
      <dgm:prSet presAssocID="{0DC38B9B-D812-421A-89C3-295113EA8C46}" presName="node" presStyleLbl="node1" presStyleIdx="0" presStyleCnt="5" custScaleY="114741">
        <dgm:presLayoutVars>
          <dgm:bulletEnabled val="1"/>
        </dgm:presLayoutVars>
      </dgm:prSet>
      <dgm:spPr/>
    </dgm:pt>
    <dgm:pt modelId="{48D3C705-DEAA-4AE3-8153-28E07D292BB8}" type="pres">
      <dgm:prSet presAssocID="{0DC38B9B-D812-421A-89C3-295113EA8C46}" presName="invisiNode" presStyleLbl="node1" presStyleIdx="0" presStyleCnt="5"/>
      <dgm:spPr/>
    </dgm:pt>
    <dgm:pt modelId="{B933A7C3-3203-4363-AB16-A60AC247A0D5}" type="pres">
      <dgm:prSet presAssocID="{0DC38B9B-D812-421A-89C3-295113EA8C46}" presName="imagNode" presStyleLbl="fgImgPlace1" presStyleIdx="0" presStyleCnt="5"/>
      <dgm:spPr>
        <a:solidFill>
          <a:srgbClr val="66CCFF"/>
        </a:solidFill>
        <a:ln>
          <a:noFill/>
        </a:ln>
      </dgm:spPr>
    </dgm:pt>
    <dgm:pt modelId="{0D12A0AE-A803-4E81-B799-36DDFFC25383}" type="pres">
      <dgm:prSet presAssocID="{459714E9-9C61-44E0-8958-EA65163E356B}" presName="sibTrans" presStyleLbl="sibTrans2D1" presStyleIdx="0" presStyleCnt="0"/>
      <dgm:spPr/>
    </dgm:pt>
    <dgm:pt modelId="{FC4F917A-8E0C-4D9E-8D73-AF90F8A5B287}" type="pres">
      <dgm:prSet presAssocID="{D342D160-367D-46C8-A141-AA860494154A}" presName="compNode" presStyleCnt="0"/>
      <dgm:spPr/>
    </dgm:pt>
    <dgm:pt modelId="{ECE9F7A6-E3D2-4787-AFEA-5F912B6A107C}" type="pres">
      <dgm:prSet presAssocID="{D342D160-367D-46C8-A141-AA860494154A}" presName="node" presStyleLbl="node1" presStyleIdx="1" presStyleCnt="5" custScaleY="114741">
        <dgm:presLayoutVars>
          <dgm:bulletEnabled val="1"/>
        </dgm:presLayoutVars>
      </dgm:prSet>
      <dgm:spPr/>
    </dgm:pt>
    <dgm:pt modelId="{6F3DD56A-92A4-49A5-9829-C28B0E9EB98D}" type="pres">
      <dgm:prSet presAssocID="{D342D160-367D-46C8-A141-AA860494154A}" presName="invisiNode" presStyleLbl="node1" presStyleIdx="1" presStyleCnt="5"/>
      <dgm:spPr/>
    </dgm:pt>
    <dgm:pt modelId="{91A9AE54-AABF-489C-B0D8-FF74A42A590C}" type="pres">
      <dgm:prSet presAssocID="{D342D160-367D-46C8-A141-AA860494154A}" presName="imagNode" presStyleLbl="fgImgPlace1" presStyleIdx="1" presStyleCnt="5"/>
      <dgm:spPr>
        <a:solidFill>
          <a:srgbClr val="FFB718"/>
        </a:solidFill>
        <a:ln>
          <a:noFill/>
        </a:ln>
      </dgm:spPr>
    </dgm:pt>
    <dgm:pt modelId="{79381F7C-9F73-4361-A681-ED4931E1D0E5}" type="pres">
      <dgm:prSet presAssocID="{A56B6BCB-3352-4799-B079-6A989F724E39}" presName="sibTrans" presStyleLbl="sibTrans2D1" presStyleIdx="0" presStyleCnt="0"/>
      <dgm:spPr/>
    </dgm:pt>
    <dgm:pt modelId="{0DC79A6B-5A85-4521-B371-C36D92E1FDFE}" type="pres">
      <dgm:prSet presAssocID="{028AEE08-E743-4CC1-B837-4D5AD417B398}" presName="compNode" presStyleCnt="0"/>
      <dgm:spPr/>
    </dgm:pt>
    <dgm:pt modelId="{4274C60F-0A09-4522-A2E1-A27CAD1AF592}" type="pres">
      <dgm:prSet presAssocID="{028AEE08-E743-4CC1-B837-4D5AD417B398}" presName="node" presStyleLbl="node1" presStyleIdx="2" presStyleCnt="5" custScaleY="114741">
        <dgm:presLayoutVars>
          <dgm:bulletEnabled val="1"/>
        </dgm:presLayoutVars>
      </dgm:prSet>
      <dgm:spPr/>
    </dgm:pt>
    <dgm:pt modelId="{8D6F5B9C-F196-49B2-8904-AB061DDAF101}" type="pres">
      <dgm:prSet presAssocID="{028AEE08-E743-4CC1-B837-4D5AD417B398}" presName="invisiNode" presStyleLbl="node1" presStyleIdx="2" presStyleCnt="5"/>
      <dgm:spPr/>
    </dgm:pt>
    <dgm:pt modelId="{6333E988-8271-4CD2-B645-0DEE6C5DA0CC}" type="pres">
      <dgm:prSet presAssocID="{028AEE08-E743-4CC1-B837-4D5AD417B398}" presName="imagNode" presStyleLbl="fgImgPlace1" presStyleIdx="2" presStyleCnt="5"/>
      <dgm:spPr>
        <a:solidFill>
          <a:srgbClr val="FF6600"/>
        </a:solidFill>
        <a:ln>
          <a:noFill/>
        </a:ln>
      </dgm:spPr>
    </dgm:pt>
    <dgm:pt modelId="{CEA61758-EB8D-4198-926B-A4D2AA51426E}" type="pres">
      <dgm:prSet presAssocID="{314928C5-79EE-40B9-96A0-26CEC5C7B895}" presName="sibTrans" presStyleLbl="sibTrans2D1" presStyleIdx="0" presStyleCnt="0"/>
      <dgm:spPr/>
    </dgm:pt>
    <dgm:pt modelId="{583211B9-D3EE-4B26-BE6B-97AF915A582D}" type="pres">
      <dgm:prSet presAssocID="{872E0BFB-700A-4406-B66E-96D5D08F9A0C}" presName="compNode" presStyleCnt="0"/>
      <dgm:spPr/>
    </dgm:pt>
    <dgm:pt modelId="{21CC50FF-3277-4D87-95C9-5E348B1F3543}" type="pres">
      <dgm:prSet presAssocID="{872E0BFB-700A-4406-B66E-96D5D08F9A0C}" presName="node" presStyleLbl="node1" presStyleIdx="3" presStyleCnt="5" custScaleY="114741">
        <dgm:presLayoutVars>
          <dgm:bulletEnabled val="1"/>
        </dgm:presLayoutVars>
      </dgm:prSet>
      <dgm:spPr/>
    </dgm:pt>
    <dgm:pt modelId="{C982AA54-31D8-4321-921C-F0E6A4CB2BF6}" type="pres">
      <dgm:prSet presAssocID="{872E0BFB-700A-4406-B66E-96D5D08F9A0C}" presName="invisiNode" presStyleLbl="node1" presStyleIdx="3" presStyleCnt="5"/>
      <dgm:spPr/>
    </dgm:pt>
    <dgm:pt modelId="{9543CDEC-EFF3-4EDD-B59F-D73AEC7EEE31}" type="pres">
      <dgm:prSet presAssocID="{872E0BFB-700A-4406-B66E-96D5D08F9A0C}" presName="imagNode" presStyleLbl="fgImgPlace1" presStyleIdx="3" presStyleCnt="5"/>
      <dgm:spPr>
        <a:solidFill>
          <a:schemeClr val="bg1">
            <a:lumMod val="85000"/>
          </a:schemeClr>
        </a:solidFill>
        <a:ln>
          <a:noFill/>
        </a:ln>
      </dgm:spPr>
    </dgm:pt>
    <dgm:pt modelId="{3C32170E-E8D1-4156-B3BA-B78148F8DD05}" type="pres">
      <dgm:prSet presAssocID="{2BEB479D-47BC-41ED-916C-B97C8CF8E533}" presName="sibTrans" presStyleLbl="sibTrans2D1" presStyleIdx="0" presStyleCnt="0"/>
      <dgm:spPr/>
    </dgm:pt>
    <dgm:pt modelId="{59A0D9A3-2B52-4D95-A9B2-8C776624E3A2}" type="pres">
      <dgm:prSet presAssocID="{B3B5638A-C1A0-44C8-A7A5-C0EAE81189DD}" presName="compNode" presStyleCnt="0"/>
      <dgm:spPr/>
    </dgm:pt>
    <dgm:pt modelId="{A09B156A-2AB1-414D-B8F0-A8FF390C907F}" type="pres">
      <dgm:prSet presAssocID="{B3B5638A-C1A0-44C8-A7A5-C0EAE81189DD}" presName="node" presStyleLbl="node1" presStyleIdx="4" presStyleCnt="5" custScaleY="114741">
        <dgm:presLayoutVars>
          <dgm:bulletEnabled val="1"/>
        </dgm:presLayoutVars>
      </dgm:prSet>
      <dgm:spPr/>
    </dgm:pt>
    <dgm:pt modelId="{89F9D0FC-2933-42CC-BF3C-4BD5337DB6CF}" type="pres">
      <dgm:prSet presAssocID="{B3B5638A-C1A0-44C8-A7A5-C0EAE81189DD}" presName="invisiNode" presStyleLbl="node1" presStyleIdx="4" presStyleCnt="5"/>
      <dgm:spPr/>
    </dgm:pt>
    <dgm:pt modelId="{6598FAB2-B202-4828-BDFB-E7C6BA32130A}" type="pres">
      <dgm:prSet presAssocID="{B3B5638A-C1A0-44C8-A7A5-C0EAE81189DD}" presName="imagNode" presStyleLbl="fgImgPlace1" presStyleIdx="4" presStyleCnt="5"/>
      <dgm:spPr>
        <a:solidFill>
          <a:srgbClr val="92D050"/>
        </a:solidFill>
        <a:ln>
          <a:noFill/>
        </a:ln>
      </dgm:spPr>
    </dgm:pt>
  </dgm:ptLst>
  <dgm:cxnLst>
    <dgm:cxn modelId="{F6E69D19-8EA2-4775-A25C-2A5F36B06A3E}" type="presOf" srcId="{028AEE08-E743-4CC1-B837-4D5AD417B398}" destId="{4274C60F-0A09-4522-A2E1-A27CAD1AF592}" srcOrd="0" destOrd="0" presId="urn:microsoft.com/office/officeart/2005/8/layout/pList2"/>
    <dgm:cxn modelId="{32B8E95C-0F84-4C39-BC53-B8BE359ADDF9}" srcId="{DF7C9EAD-9C97-4968-8655-C68220040D75}" destId="{872E0BFB-700A-4406-B66E-96D5D08F9A0C}" srcOrd="3" destOrd="0" parTransId="{FFB01512-E0AF-4435-8AC2-09BF00D809B6}" sibTransId="{2BEB479D-47BC-41ED-916C-B97C8CF8E533}"/>
    <dgm:cxn modelId="{FAD9AD5D-6927-448F-B256-4F8C51B1EE6F}" type="presOf" srcId="{B3B5638A-C1A0-44C8-A7A5-C0EAE81189DD}" destId="{A09B156A-2AB1-414D-B8F0-A8FF390C907F}" srcOrd="0" destOrd="0" presId="urn:microsoft.com/office/officeart/2005/8/layout/pList2"/>
    <dgm:cxn modelId="{D8E57561-0935-4B0C-ACB7-AF7A81073338}" type="presOf" srcId="{DF7C9EAD-9C97-4968-8655-C68220040D75}" destId="{1FEC2866-C2C4-4304-A23D-CD2E0737BB92}" srcOrd="0" destOrd="0" presId="urn:microsoft.com/office/officeart/2005/8/layout/pList2"/>
    <dgm:cxn modelId="{86812859-C32F-4662-88A0-889C34E80B47}" type="presOf" srcId="{D342D160-367D-46C8-A141-AA860494154A}" destId="{ECE9F7A6-E3D2-4787-AFEA-5F912B6A107C}" srcOrd="0" destOrd="0" presId="urn:microsoft.com/office/officeart/2005/8/layout/pList2"/>
    <dgm:cxn modelId="{22281B83-11AF-4EEB-90AB-63CC8B9CAAFA}" srcId="{DF7C9EAD-9C97-4968-8655-C68220040D75}" destId="{D342D160-367D-46C8-A141-AA860494154A}" srcOrd="1" destOrd="0" parTransId="{622B1242-2587-443C-9772-98406A70C7B9}" sibTransId="{A56B6BCB-3352-4799-B079-6A989F724E39}"/>
    <dgm:cxn modelId="{310A3088-51B8-40CC-9BB0-1E2BA85865DE}" srcId="{DF7C9EAD-9C97-4968-8655-C68220040D75}" destId="{0DC38B9B-D812-421A-89C3-295113EA8C46}" srcOrd="0" destOrd="0" parTransId="{30A18FB8-D0CD-4004-BBEB-53E4EA7F1920}" sibTransId="{459714E9-9C61-44E0-8958-EA65163E356B}"/>
    <dgm:cxn modelId="{0CE6DEA7-D7BF-43C2-BC2F-549C26301CE8}" srcId="{DF7C9EAD-9C97-4968-8655-C68220040D75}" destId="{028AEE08-E743-4CC1-B837-4D5AD417B398}" srcOrd="2" destOrd="0" parTransId="{EBFEE2EA-5E9C-4C3A-BF32-D9F9C8BFE319}" sibTransId="{314928C5-79EE-40B9-96A0-26CEC5C7B895}"/>
    <dgm:cxn modelId="{51C819AA-C7D2-4C1E-9BE6-A0A653E84826}" type="presOf" srcId="{872E0BFB-700A-4406-B66E-96D5D08F9A0C}" destId="{21CC50FF-3277-4D87-95C9-5E348B1F3543}" srcOrd="0" destOrd="0" presId="urn:microsoft.com/office/officeart/2005/8/layout/pList2"/>
    <dgm:cxn modelId="{7218A3AF-422B-47D9-9CE0-30E9CEB59950}" type="presOf" srcId="{0DC38B9B-D812-421A-89C3-295113EA8C46}" destId="{12FFD526-2F3C-4E53-BA68-2660F1AE4D9A}" srcOrd="0" destOrd="0" presId="urn:microsoft.com/office/officeart/2005/8/layout/pList2"/>
    <dgm:cxn modelId="{B6CE4FC7-7FFD-4094-8C54-1A9124926252}" type="presOf" srcId="{314928C5-79EE-40B9-96A0-26CEC5C7B895}" destId="{CEA61758-EB8D-4198-926B-A4D2AA51426E}" srcOrd="0" destOrd="0" presId="urn:microsoft.com/office/officeart/2005/8/layout/pList2"/>
    <dgm:cxn modelId="{399C2FD8-F41E-40CD-8BAC-8BF091830AD4}" type="presOf" srcId="{2BEB479D-47BC-41ED-916C-B97C8CF8E533}" destId="{3C32170E-E8D1-4156-B3BA-B78148F8DD05}" srcOrd="0" destOrd="0" presId="urn:microsoft.com/office/officeart/2005/8/layout/pList2"/>
    <dgm:cxn modelId="{A0D75AF0-98E2-4645-B9AF-E3E0F4F7A18E}" type="presOf" srcId="{459714E9-9C61-44E0-8958-EA65163E356B}" destId="{0D12A0AE-A803-4E81-B799-36DDFFC25383}" srcOrd="0" destOrd="0" presId="urn:microsoft.com/office/officeart/2005/8/layout/pList2"/>
    <dgm:cxn modelId="{5EBD4AF9-0119-4282-BAB8-70A28D313948}" type="presOf" srcId="{A56B6BCB-3352-4799-B079-6A989F724E39}" destId="{79381F7C-9F73-4361-A681-ED4931E1D0E5}" srcOrd="0" destOrd="0" presId="urn:microsoft.com/office/officeart/2005/8/layout/pList2"/>
    <dgm:cxn modelId="{A8BAC6FC-46DD-4D80-99BD-B0833DE66DDE}" srcId="{DF7C9EAD-9C97-4968-8655-C68220040D75}" destId="{B3B5638A-C1A0-44C8-A7A5-C0EAE81189DD}" srcOrd="4" destOrd="0" parTransId="{07BD9723-8EEC-487A-AA06-820B03E4C55A}" sibTransId="{DE1E5BF4-9B76-4E48-954E-328166F007BC}"/>
    <dgm:cxn modelId="{2335DB44-7018-4BB4-ACE1-2FC4953D590B}" type="presParOf" srcId="{1FEC2866-C2C4-4304-A23D-CD2E0737BB92}" destId="{6671DA89-222C-491D-8AB1-1B1E60E3A76C}" srcOrd="0" destOrd="0" presId="urn:microsoft.com/office/officeart/2005/8/layout/pList2"/>
    <dgm:cxn modelId="{47604CA5-CAC2-4DA2-B9C3-A1DCF5D928B0}" type="presParOf" srcId="{1FEC2866-C2C4-4304-A23D-CD2E0737BB92}" destId="{2A99EF6A-BCA7-4D77-8D02-8D22FD801982}" srcOrd="1" destOrd="0" presId="urn:microsoft.com/office/officeart/2005/8/layout/pList2"/>
    <dgm:cxn modelId="{8E975142-15F4-4FE9-9BE4-CF5E1B6FF9FA}" type="presParOf" srcId="{2A99EF6A-BCA7-4D77-8D02-8D22FD801982}" destId="{99EF99B8-938B-4368-9DBD-3253355DFCBE}" srcOrd="0" destOrd="0" presId="urn:microsoft.com/office/officeart/2005/8/layout/pList2"/>
    <dgm:cxn modelId="{BDB2A602-2D86-46A1-A1B4-6FC551B6A8E8}" type="presParOf" srcId="{99EF99B8-938B-4368-9DBD-3253355DFCBE}" destId="{12FFD526-2F3C-4E53-BA68-2660F1AE4D9A}" srcOrd="0" destOrd="0" presId="urn:microsoft.com/office/officeart/2005/8/layout/pList2"/>
    <dgm:cxn modelId="{C028ED91-0E45-49A0-85ED-391486F36EAC}" type="presParOf" srcId="{99EF99B8-938B-4368-9DBD-3253355DFCBE}" destId="{48D3C705-DEAA-4AE3-8153-28E07D292BB8}" srcOrd="1" destOrd="0" presId="urn:microsoft.com/office/officeart/2005/8/layout/pList2"/>
    <dgm:cxn modelId="{E400D942-102F-4FE6-A473-C47408C8C336}" type="presParOf" srcId="{99EF99B8-938B-4368-9DBD-3253355DFCBE}" destId="{B933A7C3-3203-4363-AB16-A60AC247A0D5}" srcOrd="2" destOrd="0" presId="urn:microsoft.com/office/officeart/2005/8/layout/pList2"/>
    <dgm:cxn modelId="{9FB97767-F8E1-4430-9498-0F7532541844}" type="presParOf" srcId="{2A99EF6A-BCA7-4D77-8D02-8D22FD801982}" destId="{0D12A0AE-A803-4E81-B799-36DDFFC25383}" srcOrd="1" destOrd="0" presId="urn:microsoft.com/office/officeart/2005/8/layout/pList2"/>
    <dgm:cxn modelId="{885DC219-13F4-44AF-8CA4-A6A3671E5142}" type="presParOf" srcId="{2A99EF6A-BCA7-4D77-8D02-8D22FD801982}" destId="{FC4F917A-8E0C-4D9E-8D73-AF90F8A5B287}" srcOrd="2" destOrd="0" presId="urn:microsoft.com/office/officeart/2005/8/layout/pList2"/>
    <dgm:cxn modelId="{B56596E5-39B9-4A5B-AE87-7065C414F052}" type="presParOf" srcId="{FC4F917A-8E0C-4D9E-8D73-AF90F8A5B287}" destId="{ECE9F7A6-E3D2-4787-AFEA-5F912B6A107C}" srcOrd="0" destOrd="0" presId="urn:microsoft.com/office/officeart/2005/8/layout/pList2"/>
    <dgm:cxn modelId="{9B5969B0-4FC9-4D9A-94F2-3C52AB587554}" type="presParOf" srcId="{FC4F917A-8E0C-4D9E-8D73-AF90F8A5B287}" destId="{6F3DD56A-92A4-49A5-9829-C28B0E9EB98D}" srcOrd="1" destOrd="0" presId="urn:microsoft.com/office/officeart/2005/8/layout/pList2"/>
    <dgm:cxn modelId="{A18DA6AE-D727-4514-9445-230963F44508}" type="presParOf" srcId="{FC4F917A-8E0C-4D9E-8D73-AF90F8A5B287}" destId="{91A9AE54-AABF-489C-B0D8-FF74A42A590C}" srcOrd="2" destOrd="0" presId="urn:microsoft.com/office/officeart/2005/8/layout/pList2"/>
    <dgm:cxn modelId="{05636787-8AF4-489B-BD21-C19C945AFC49}" type="presParOf" srcId="{2A99EF6A-BCA7-4D77-8D02-8D22FD801982}" destId="{79381F7C-9F73-4361-A681-ED4931E1D0E5}" srcOrd="3" destOrd="0" presId="urn:microsoft.com/office/officeart/2005/8/layout/pList2"/>
    <dgm:cxn modelId="{EBACB0E6-4178-4517-A38D-B2FC72752969}" type="presParOf" srcId="{2A99EF6A-BCA7-4D77-8D02-8D22FD801982}" destId="{0DC79A6B-5A85-4521-B371-C36D92E1FDFE}" srcOrd="4" destOrd="0" presId="urn:microsoft.com/office/officeart/2005/8/layout/pList2"/>
    <dgm:cxn modelId="{6AF5FE31-CCB5-45F3-81C0-8CB83E16DD21}" type="presParOf" srcId="{0DC79A6B-5A85-4521-B371-C36D92E1FDFE}" destId="{4274C60F-0A09-4522-A2E1-A27CAD1AF592}" srcOrd="0" destOrd="0" presId="urn:microsoft.com/office/officeart/2005/8/layout/pList2"/>
    <dgm:cxn modelId="{81FA7013-B1D2-4ECF-91F0-35B6DAE54E5A}" type="presParOf" srcId="{0DC79A6B-5A85-4521-B371-C36D92E1FDFE}" destId="{8D6F5B9C-F196-49B2-8904-AB061DDAF101}" srcOrd="1" destOrd="0" presId="urn:microsoft.com/office/officeart/2005/8/layout/pList2"/>
    <dgm:cxn modelId="{B81EC667-7BE9-4F0F-A421-1AD0CE9B3472}" type="presParOf" srcId="{0DC79A6B-5A85-4521-B371-C36D92E1FDFE}" destId="{6333E988-8271-4CD2-B645-0DEE6C5DA0CC}" srcOrd="2" destOrd="0" presId="urn:microsoft.com/office/officeart/2005/8/layout/pList2"/>
    <dgm:cxn modelId="{E960F377-9723-408F-BD14-0FA5EBEC26EC}" type="presParOf" srcId="{2A99EF6A-BCA7-4D77-8D02-8D22FD801982}" destId="{CEA61758-EB8D-4198-926B-A4D2AA51426E}" srcOrd="5" destOrd="0" presId="urn:microsoft.com/office/officeart/2005/8/layout/pList2"/>
    <dgm:cxn modelId="{5AF22781-CD0B-4257-BE73-47BCD43187CB}" type="presParOf" srcId="{2A99EF6A-BCA7-4D77-8D02-8D22FD801982}" destId="{583211B9-D3EE-4B26-BE6B-97AF915A582D}" srcOrd="6" destOrd="0" presId="urn:microsoft.com/office/officeart/2005/8/layout/pList2"/>
    <dgm:cxn modelId="{969F6DF7-3139-45EB-A78A-61DA5137B5CB}" type="presParOf" srcId="{583211B9-D3EE-4B26-BE6B-97AF915A582D}" destId="{21CC50FF-3277-4D87-95C9-5E348B1F3543}" srcOrd="0" destOrd="0" presId="urn:microsoft.com/office/officeart/2005/8/layout/pList2"/>
    <dgm:cxn modelId="{39A9A49E-39A3-4DAA-90B9-4B097F61AFA3}" type="presParOf" srcId="{583211B9-D3EE-4B26-BE6B-97AF915A582D}" destId="{C982AA54-31D8-4321-921C-F0E6A4CB2BF6}" srcOrd="1" destOrd="0" presId="urn:microsoft.com/office/officeart/2005/8/layout/pList2"/>
    <dgm:cxn modelId="{297E39BA-B949-4582-B1DE-6364C99A0565}" type="presParOf" srcId="{583211B9-D3EE-4B26-BE6B-97AF915A582D}" destId="{9543CDEC-EFF3-4EDD-B59F-D73AEC7EEE31}" srcOrd="2" destOrd="0" presId="urn:microsoft.com/office/officeart/2005/8/layout/pList2"/>
    <dgm:cxn modelId="{8C50E934-EC73-4236-A1BD-A04A89C11DF3}" type="presParOf" srcId="{2A99EF6A-BCA7-4D77-8D02-8D22FD801982}" destId="{3C32170E-E8D1-4156-B3BA-B78148F8DD05}" srcOrd="7" destOrd="0" presId="urn:microsoft.com/office/officeart/2005/8/layout/pList2"/>
    <dgm:cxn modelId="{0719929C-AF2E-42E2-905D-DE1D676A00F6}" type="presParOf" srcId="{2A99EF6A-BCA7-4D77-8D02-8D22FD801982}" destId="{59A0D9A3-2B52-4D95-A9B2-8C776624E3A2}" srcOrd="8" destOrd="0" presId="urn:microsoft.com/office/officeart/2005/8/layout/pList2"/>
    <dgm:cxn modelId="{4F61C9B1-6DC1-4926-9070-E9455109D3DC}" type="presParOf" srcId="{59A0D9A3-2B52-4D95-A9B2-8C776624E3A2}" destId="{A09B156A-2AB1-414D-B8F0-A8FF390C907F}" srcOrd="0" destOrd="0" presId="urn:microsoft.com/office/officeart/2005/8/layout/pList2"/>
    <dgm:cxn modelId="{7FCC0F3E-7754-4711-B1A8-BC501FF0628F}" type="presParOf" srcId="{59A0D9A3-2B52-4D95-A9B2-8C776624E3A2}" destId="{89F9D0FC-2933-42CC-BF3C-4BD5337DB6CF}" srcOrd="1" destOrd="0" presId="urn:microsoft.com/office/officeart/2005/8/layout/pList2"/>
    <dgm:cxn modelId="{3003A3C9-21A9-4539-BEDE-7BD94D9E0745}" type="presParOf" srcId="{59A0D9A3-2B52-4D95-A9B2-8C776624E3A2}" destId="{6598FAB2-B202-4828-BDFB-E7C6BA32130A}"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71DA89-222C-491D-8AB1-1B1E60E3A76C}">
      <dsp:nvSpPr>
        <dsp:cNvPr id="0" name=""/>
        <dsp:cNvSpPr/>
      </dsp:nvSpPr>
      <dsp:spPr>
        <a:xfrm>
          <a:off x="0" y="224215"/>
          <a:ext cx="10392228" cy="1452024"/>
        </a:xfrm>
        <a:prstGeom prst="roundRect">
          <a:avLst>
            <a:gd name="adj" fmla="val 10000"/>
          </a:avLst>
        </a:prstGeom>
        <a:noFill/>
        <a:ln w="34925" cap="flat" cmpd="sng" algn="in">
          <a:noFill/>
          <a:prstDash val="solid"/>
        </a:ln>
        <a:effectLst/>
      </dsp:spPr>
      <dsp:style>
        <a:lnRef idx="2">
          <a:scrgbClr r="0" g="0" b="0"/>
        </a:lnRef>
        <a:fillRef idx="1">
          <a:scrgbClr r="0" g="0" b="0"/>
        </a:fillRef>
        <a:effectRef idx="0">
          <a:scrgbClr r="0" g="0" b="0"/>
        </a:effectRef>
        <a:fontRef idx="minor"/>
      </dsp:style>
    </dsp:sp>
    <dsp:sp modelId="{B933A7C3-3203-4363-AB16-A60AC247A0D5}">
      <dsp:nvSpPr>
        <dsp:cNvPr id="0" name=""/>
        <dsp:cNvSpPr/>
      </dsp:nvSpPr>
      <dsp:spPr>
        <a:xfrm>
          <a:off x="315105" y="167793"/>
          <a:ext cx="1807780" cy="1393667"/>
        </a:xfrm>
        <a:prstGeom prst="roundRect">
          <a:avLst>
            <a:gd name="adj" fmla="val 1000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dsp:style>
    </dsp:sp>
    <dsp:sp modelId="{12FFD526-2F3C-4E53-BA68-2660F1AE4D9A}">
      <dsp:nvSpPr>
        <dsp:cNvPr id="0" name=""/>
        <dsp:cNvSpPr/>
      </dsp:nvSpPr>
      <dsp:spPr>
        <a:xfrm rot="10800000">
          <a:off x="315105" y="1643655"/>
          <a:ext cx="1807780" cy="2665180"/>
        </a:xfrm>
        <a:prstGeom prst="round2SameRect">
          <a:avLst>
            <a:gd name="adj1" fmla="val 10500"/>
            <a:gd name="adj2" fmla="val 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370700" y="1643655"/>
        <a:ext cx="1696590" cy="2609585"/>
      </dsp:txXfrm>
    </dsp:sp>
    <dsp:sp modelId="{91A9AE54-AABF-489C-B0D8-FF74A42A590C}">
      <dsp:nvSpPr>
        <dsp:cNvPr id="0" name=""/>
        <dsp:cNvSpPr/>
      </dsp:nvSpPr>
      <dsp:spPr>
        <a:xfrm>
          <a:off x="2303664" y="167793"/>
          <a:ext cx="1807780" cy="1393667"/>
        </a:xfrm>
        <a:prstGeom prst="roundRect">
          <a:avLst>
            <a:gd name="adj" fmla="val 1000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dsp:style>
    </dsp:sp>
    <dsp:sp modelId="{ECE9F7A6-E3D2-4787-AFEA-5F912B6A107C}">
      <dsp:nvSpPr>
        <dsp:cNvPr id="0" name=""/>
        <dsp:cNvSpPr/>
      </dsp:nvSpPr>
      <dsp:spPr>
        <a:xfrm rot="10800000">
          <a:off x="2303664" y="1643655"/>
          <a:ext cx="1807780" cy="2665180"/>
        </a:xfrm>
        <a:prstGeom prst="round2SameRect">
          <a:avLst>
            <a:gd name="adj1" fmla="val 10500"/>
            <a:gd name="adj2" fmla="val 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2359259" y="1643655"/>
        <a:ext cx="1696590" cy="2609585"/>
      </dsp:txXfrm>
    </dsp:sp>
    <dsp:sp modelId="{6333E988-8271-4CD2-B645-0DEE6C5DA0CC}">
      <dsp:nvSpPr>
        <dsp:cNvPr id="0" name=""/>
        <dsp:cNvSpPr/>
      </dsp:nvSpPr>
      <dsp:spPr>
        <a:xfrm>
          <a:off x="4292223" y="167793"/>
          <a:ext cx="1807780" cy="1393667"/>
        </a:xfrm>
        <a:prstGeom prst="roundRect">
          <a:avLst>
            <a:gd name="adj" fmla="val 1000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dsp:style>
    </dsp:sp>
    <dsp:sp modelId="{4274C60F-0A09-4522-A2E1-A27CAD1AF592}">
      <dsp:nvSpPr>
        <dsp:cNvPr id="0" name=""/>
        <dsp:cNvSpPr/>
      </dsp:nvSpPr>
      <dsp:spPr>
        <a:xfrm rot="10800000">
          <a:off x="4292223" y="1643655"/>
          <a:ext cx="1807780" cy="2665180"/>
        </a:xfrm>
        <a:prstGeom prst="round2SameRect">
          <a:avLst>
            <a:gd name="adj1" fmla="val 10500"/>
            <a:gd name="adj2" fmla="val 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4347818" y="1643655"/>
        <a:ext cx="1696590" cy="2609585"/>
      </dsp:txXfrm>
    </dsp:sp>
    <dsp:sp modelId="{9543CDEC-EFF3-4EDD-B59F-D73AEC7EEE31}">
      <dsp:nvSpPr>
        <dsp:cNvPr id="0" name=""/>
        <dsp:cNvSpPr/>
      </dsp:nvSpPr>
      <dsp:spPr>
        <a:xfrm>
          <a:off x="6280782" y="167793"/>
          <a:ext cx="1807780" cy="1393667"/>
        </a:xfrm>
        <a:prstGeom prst="roundRect">
          <a:avLst>
            <a:gd name="adj" fmla="val 1000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dsp:style>
    </dsp:sp>
    <dsp:sp modelId="{21CC50FF-3277-4D87-95C9-5E348B1F3543}">
      <dsp:nvSpPr>
        <dsp:cNvPr id="0" name=""/>
        <dsp:cNvSpPr/>
      </dsp:nvSpPr>
      <dsp:spPr>
        <a:xfrm rot="10800000">
          <a:off x="6280782" y="1643655"/>
          <a:ext cx="1807780" cy="2665180"/>
        </a:xfrm>
        <a:prstGeom prst="round2SameRect">
          <a:avLst>
            <a:gd name="adj1" fmla="val 10500"/>
            <a:gd name="adj2" fmla="val 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6336377" y="1643655"/>
        <a:ext cx="1696590" cy="2609585"/>
      </dsp:txXfrm>
    </dsp:sp>
    <dsp:sp modelId="{6598FAB2-B202-4828-BDFB-E7C6BA32130A}">
      <dsp:nvSpPr>
        <dsp:cNvPr id="0" name=""/>
        <dsp:cNvSpPr/>
      </dsp:nvSpPr>
      <dsp:spPr>
        <a:xfrm>
          <a:off x="8269341" y="167793"/>
          <a:ext cx="1807780" cy="1393667"/>
        </a:xfrm>
        <a:prstGeom prst="roundRect">
          <a:avLst>
            <a:gd name="adj" fmla="val 1000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dsp:style>
    </dsp:sp>
    <dsp:sp modelId="{A09B156A-2AB1-414D-B8F0-A8FF390C907F}">
      <dsp:nvSpPr>
        <dsp:cNvPr id="0" name=""/>
        <dsp:cNvSpPr/>
      </dsp:nvSpPr>
      <dsp:spPr>
        <a:xfrm rot="10800000">
          <a:off x="8269341" y="1643655"/>
          <a:ext cx="1807780" cy="2665180"/>
        </a:xfrm>
        <a:prstGeom prst="round2SameRect">
          <a:avLst>
            <a:gd name="adj1" fmla="val 10500"/>
            <a:gd name="adj2" fmla="val 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8324936" y="1643655"/>
        <a:ext cx="1696590" cy="2609585"/>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AA27BF-40D8-4284-BF34-666116CC5DEF}" type="datetimeFigureOut">
              <a:rPr lang="en-US" smtClean="0"/>
              <a:t>11/30/2023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9BE39A7-69A0-4264-B749-9BD50310F95D}" type="slidenum">
              <a:rPr lang="en-US" smtClean="0"/>
              <a:t>‹#›</a:t>
            </a:fld>
            <a:endParaRPr lang="en-US"/>
          </a:p>
        </p:txBody>
      </p:sp>
    </p:spTree>
    <p:extLst>
      <p:ext uri="{BB962C8B-B14F-4D97-AF65-F5344CB8AC3E}">
        <p14:creationId xmlns:p14="http://schemas.microsoft.com/office/powerpoint/2010/main" val="30694977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838A77-7129-4B62-B3F2-8273FC3E7FCA}" type="datetimeFigureOut">
              <a:rPr lang="en-US" smtClean="0"/>
              <a:t>11/30/2023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0F4897-6078-4538-85D1-77B3AFD6576E}" type="slidenum">
              <a:rPr lang="en-US" smtClean="0"/>
              <a:t>‹#›</a:t>
            </a:fld>
            <a:endParaRPr lang="en-US"/>
          </a:p>
        </p:txBody>
      </p:sp>
    </p:spTree>
    <p:extLst>
      <p:ext uri="{BB962C8B-B14F-4D97-AF65-F5344CB8AC3E}">
        <p14:creationId xmlns:p14="http://schemas.microsoft.com/office/powerpoint/2010/main" val="2801520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a:t>
            </a:fld>
            <a:endParaRPr lang="en-US"/>
          </a:p>
        </p:txBody>
      </p:sp>
    </p:spTree>
    <p:extLst>
      <p:ext uri="{BB962C8B-B14F-4D97-AF65-F5344CB8AC3E}">
        <p14:creationId xmlns:p14="http://schemas.microsoft.com/office/powerpoint/2010/main" val="23808774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13</a:t>
            </a:fld>
            <a:endParaRPr lang="en-US"/>
          </a:p>
        </p:txBody>
      </p:sp>
    </p:spTree>
    <p:extLst>
      <p:ext uri="{BB962C8B-B14F-4D97-AF65-F5344CB8AC3E}">
        <p14:creationId xmlns:p14="http://schemas.microsoft.com/office/powerpoint/2010/main" val="1733303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14</a:t>
            </a:fld>
            <a:endParaRPr lang="en-US"/>
          </a:p>
        </p:txBody>
      </p:sp>
    </p:spTree>
    <p:extLst>
      <p:ext uri="{BB962C8B-B14F-4D97-AF65-F5344CB8AC3E}">
        <p14:creationId xmlns:p14="http://schemas.microsoft.com/office/powerpoint/2010/main" val="30353929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20</a:t>
            </a:fld>
            <a:endParaRPr lang="en-US"/>
          </a:p>
        </p:txBody>
      </p:sp>
    </p:spTree>
    <p:extLst>
      <p:ext uri="{BB962C8B-B14F-4D97-AF65-F5344CB8AC3E}">
        <p14:creationId xmlns:p14="http://schemas.microsoft.com/office/powerpoint/2010/main" val="35931607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31774" fontAlgn="base">
              <a:spcBef>
                <a:spcPct val="0"/>
              </a:spcBef>
              <a:spcAft>
                <a:spcPct val="0"/>
              </a:spcAft>
              <a:defRPr/>
            </a:pPr>
            <a:fld id="{9F882943-4E5B-5347-9239-EAE21559976D}" type="slidenum">
              <a:rPr lang="en-US" altLang="en-US">
                <a:solidFill>
                  <a:prstClr val="black"/>
                </a:solidFill>
                <a:latin typeface="Calibri" panose="020F0502020204030204" pitchFamily="34" charset="0"/>
              </a:rPr>
              <a:pPr defTabSz="931774" fontAlgn="base">
                <a:spcBef>
                  <a:spcPct val="0"/>
                </a:spcBef>
                <a:spcAft>
                  <a:spcPct val="0"/>
                </a:spcAft>
                <a:defRPr/>
              </a:pPr>
              <a:t>21</a:t>
            </a:fld>
            <a:endParaRPr lang="en-US" altLang="en-US">
              <a:solidFill>
                <a:prstClr val="black"/>
              </a:solidFill>
              <a:latin typeface="Calibri" panose="020F0502020204030204" pitchFamily="34" charset="0"/>
            </a:endParaRPr>
          </a:p>
        </p:txBody>
      </p:sp>
    </p:spTree>
    <p:extLst>
      <p:ext uri="{BB962C8B-B14F-4D97-AF65-F5344CB8AC3E}">
        <p14:creationId xmlns:p14="http://schemas.microsoft.com/office/powerpoint/2010/main" val="27613065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30</a:t>
            </a:fld>
            <a:endParaRPr lang="en-US" dirty="0"/>
          </a:p>
        </p:txBody>
      </p:sp>
    </p:spTree>
    <p:extLst>
      <p:ext uri="{BB962C8B-B14F-4D97-AF65-F5344CB8AC3E}">
        <p14:creationId xmlns:p14="http://schemas.microsoft.com/office/powerpoint/2010/main" val="9007484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31</a:t>
            </a:fld>
            <a:endParaRPr lang="en-US"/>
          </a:p>
        </p:txBody>
      </p:sp>
    </p:spTree>
    <p:extLst>
      <p:ext uri="{BB962C8B-B14F-4D97-AF65-F5344CB8AC3E}">
        <p14:creationId xmlns:p14="http://schemas.microsoft.com/office/powerpoint/2010/main" val="18737085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32</a:t>
            </a:fld>
            <a:endParaRPr lang="en-US"/>
          </a:p>
        </p:txBody>
      </p:sp>
    </p:spTree>
    <p:extLst>
      <p:ext uri="{BB962C8B-B14F-4D97-AF65-F5344CB8AC3E}">
        <p14:creationId xmlns:p14="http://schemas.microsoft.com/office/powerpoint/2010/main" val="3431268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33</a:t>
            </a:fld>
            <a:endParaRPr lang="en-US"/>
          </a:p>
        </p:txBody>
      </p:sp>
    </p:spTree>
    <p:extLst>
      <p:ext uri="{BB962C8B-B14F-4D97-AF65-F5344CB8AC3E}">
        <p14:creationId xmlns:p14="http://schemas.microsoft.com/office/powerpoint/2010/main" val="37024613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34</a:t>
            </a:fld>
            <a:endParaRPr lang="en-US"/>
          </a:p>
        </p:txBody>
      </p:sp>
    </p:spTree>
    <p:extLst>
      <p:ext uri="{BB962C8B-B14F-4D97-AF65-F5344CB8AC3E}">
        <p14:creationId xmlns:p14="http://schemas.microsoft.com/office/powerpoint/2010/main" val="42649066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35</a:t>
            </a:fld>
            <a:endParaRPr lang="en-US"/>
          </a:p>
        </p:txBody>
      </p:sp>
    </p:spTree>
    <p:extLst>
      <p:ext uri="{BB962C8B-B14F-4D97-AF65-F5344CB8AC3E}">
        <p14:creationId xmlns:p14="http://schemas.microsoft.com/office/powerpoint/2010/main" val="1627949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3</a:t>
            </a:fld>
            <a:endParaRPr lang="en-US" dirty="0"/>
          </a:p>
        </p:txBody>
      </p:sp>
    </p:spTree>
    <p:extLst>
      <p:ext uri="{BB962C8B-B14F-4D97-AF65-F5344CB8AC3E}">
        <p14:creationId xmlns:p14="http://schemas.microsoft.com/office/powerpoint/2010/main" val="25006438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EF7CAE-FCB6-41C1-AF80-2469D955A045}" type="slidenum">
              <a:rPr lang="en-US" smtClean="0"/>
              <a:t>6</a:t>
            </a:fld>
            <a:endParaRPr lang="en-US"/>
          </a:p>
        </p:txBody>
      </p:sp>
    </p:spTree>
    <p:extLst>
      <p:ext uri="{BB962C8B-B14F-4D97-AF65-F5344CB8AC3E}">
        <p14:creationId xmlns:p14="http://schemas.microsoft.com/office/powerpoint/2010/main" val="32339732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7</a:t>
            </a:fld>
            <a:endParaRPr lang="en-US" dirty="0"/>
          </a:p>
        </p:txBody>
      </p:sp>
    </p:spTree>
    <p:extLst>
      <p:ext uri="{BB962C8B-B14F-4D97-AF65-F5344CB8AC3E}">
        <p14:creationId xmlns:p14="http://schemas.microsoft.com/office/powerpoint/2010/main" val="21504537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5F83-8112-46FB-97A2-D0AF9A589CA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7822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9</a:t>
            </a:fld>
            <a:endParaRPr lang="en-US"/>
          </a:p>
        </p:txBody>
      </p:sp>
    </p:spTree>
    <p:extLst>
      <p:ext uri="{BB962C8B-B14F-4D97-AF65-F5344CB8AC3E}">
        <p14:creationId xmlns:p14="http://schemas.microsoft.com/office/powerpoint/2010/main" val="1187451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EF7CAE-FCB6-41C1-AF80-2469D955A04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8433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EF7CAE-FCB6-41C1-AF80-2469D955A045}" type="slidenum">
              <a:rPr lang="en-US" smtClean="0"/>
              <a:t>11</a:t>
            </a:fld>
            <a:endParaRPr lang="en-US"/>
          </a:p>
        </p:txBody>
      </p:sp>
    </p:spTree>
    <p:extLst>
      <p:ext uri="{BB962C8B-B14F-4D97-AF65-F5344CB8AC3E}">
        <p14:creationId xmlns:p14="http://schemas.microsoft.com/office/powerpoint/2010/main" val="2217900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12</a:t>
            </a:fld>
            <a:endParaRPr lang="en-US"/>
          </a:p>
        </p:txBody>
      </p:sp>
    </p:spTree>
    <p:extLst>
      <p:ext uri="{BB962C8B-B14F-4D97-AF65-F5344CB8AC3E}">
        <p14:creationId xmlns:p14="http://schemas.microsoft.com/office/powerpoint/2010/main" val="34963874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xml"/><Relationship Id="rId7" Type="http://schemas.openxmlformats.org/officeDocument/2006/relationships/image" Target="../media/image4.png"/><Relationship Id="rId12"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11" Type="http://schemas.openxmlformats.org/officeDocument/2006/relationships/image" Target="../media/image8.png"/><Relationship Id="rId5" Type="http://schemas.openxmlformats.org/officeDocument/2006/relationships/diagramColors" Target="../diagrams/colors1.xml"/><Relationship Id="rId10" Type="http://schemas.openxmlformats.org/officeDocument/2006/relationships/image" Target="../media/image7.png"/><Relationship Id="rId4" Type="http://schemas.openxmlformats.org/officeDocument/2006/relationships/diagramQuickStyle" Target="../diagrams/quickStyle1.xml"/><Relationship Id="rId9"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1915128" y="1788454"/>
            <a:ext cx="8361229" cy="2098226"/>
          </a:xfrm>
          <a:prstGeom prst="rect">
            <a:avLst/>
          </a:prstGeom>
        </p:spPr>
        <p:txBody>
          <a:bodyPr anchor="b">
            <a:noAutofit/>
          </a:bodyPr>
          <a:lstStyle>
            <a:lvl1pPr algn="ctr">
              <a:defRPr sz="7200" cap="all" baseline="0">
                <a:solidFill>
                  <a:srgbClr val="101D49"/>
                </a:solidFill>
              </a:defRPr>
            </a:lvl1pPr>
          </a:lstStyle>
          <a:p>
            <a:r>
              <a:rPr lang="en-US" dirty="0"/>
              <a:t>Click to edit Master title style</a:t>
            </a:r>
          </a:p>
        </p:txBody>
      </p:sp>
      <p:sp>
        <p:nvSpPr>
          <p:cNvPr id="3" name="Subtitle 2"/>
          <p:cNvSpPr>
            <a:spLocks noGrp="1"/>
          </p:cNvSpPr>
          <p:nvPr>
            <p:ph type="subTitle" idx="1"/>
          </p:nvPr>
        </p:nvSpPr>
        <p:spPr>
          <a:xfrm>
            <a:off x="2679909" y="3956283"/>
            <a:ext cx="6831673" cy="1086237"/>
          </a:xfrm>
        </p:spPr>
        <p:txBody>
          <a:bodyPr>
            <a:normAutofit/>
          </a:bodyPr>
          <a:lstStyle>
            <a:lvl1pPr marL="0" indent="0" algn="ctr">
              <a:lnSpc>
                <a:spcPct val="112000"/>
              </a:lnSpc>
              <a:spcBef>
                <a:spcPts val="0"/>
              </a:spcBef>
              <a:spcAft>
                <a:spcPts val="0"/>
              </a:spcAft>
              <a:buNone/>
              <a:defRPr sz="2300" b="1">
                <a:solidFill>
                  <a:srgbClr val="FFB718"/>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9" y="6453386"/>
            <a:ext cx="1607944" cy="404614"/>
          </a:xfrm>
        </p:spPr>
        <p:txBody>
          <a:bodyPr/>
          <a:lstStyle>
            <a:lvl1pPr>
              <a:defRPr baseline="0">
                <a:solidFill>
                  <a:schemeClr val="bg1"/>
                </a:solidFill>
              </a:defRPr>
            </a:lvl1pPr>
          </a:lstStyle>
          <a:p>
            <a:fld id="{52C61527-A03E-4679-86A1-0D1184037993}" type="datetimeFigureOut">
              <a:rPr lang="en-US" smtClean="0"/>
              <a:pPr/>
              <a:t>11/30/2023</a:t>
            </a:fld>
            <a:endParaRPr lang="en-US" dirty="0"/>
          </a:p>
        </p:txBody>
      </p:sp>
      <p:sp>
        <p:nvSpPr>
          <p:cNvPr id="5" name="Footer Placeholder 4"/>
          <p:cNvSpPr>
            <a:spLocks noGrp="1"/>
          </p:cNvSpPr>
          <p:nvPr>
            <p:ph type="ftr" sz="quarter" idx="11"/>
          </p:nvPr>
        </p:nvSpPr>
        <p:spPr>
          <a:xfrm>
            <a:off x="2584057" y="6453386"/>
            <a:ext cx="7023377" cy="404614"/>
          </a:xfrm>
        </p:spPr>
        <p:txBody>
          <a:bodyPr/>
          <a:lstStyle>
            <a:lvl1pPr algn="ctr">
              <a:defRPr baseline="0">
                <a:solidFill>
                  <a:schemeClr val="bg1"/>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a:prstGeom prst="rect">
            <a:avLst/>
          </a:prstGeom>
        </p:spPr>
        <p:txBody>
          <a:bodyPr/>
          <a:lstStyle>
            <a:lvl1pPr>
              <a:defRPr baseline="0">
                <a:solidFill>
                  <a:schemeClr val="bg1"/>
                </a:solidFill>
              </a:defRPr>
            </a:lvl1pPr>
          </a:lstStyle>
          <a:p>
            <a:fld id="{33943F3E-CE48-48F4-A664-D93E49928CBC}" type="slidenum">
              <a:rPr lang="en-US" smtClean="0"/>
              <a:pPr/>
              <a:t>‹#›</a:t>
            </a:fld>
            <a:endParaRPr lang="en-US" dirty="0"/>
          </a:p>
        </p:txBody>
      </p:sp>
      <p:grpSp>
        <p:nvGrpSpPr>
          <p:cNvPr id="7" name="Group 6"/>
          <p:cNvGrpSpPr/>
          <p:nvPr/>
        </p:nvGrpSpPr>
        <p:grpSpPr>
          <a:xfrm>
            <a:off x="752860" y="744473"/>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FFB718"/>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gr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610148" y="3655952"/>
            <a:ext cx="2358640" cy="2357518"/>
          </a:xfrm>
          <a:prstGeom prst="rect">
            <a:avLst/>
          </a:prstGeom>
        </p:spPr>
      </p:pic>
    </p:spTree>
    <p:extLst>
      <p:ext uri="{BB962C8B-B14F-4D97-AF65-F5344CB8AC3E}">
        <p14:creationId xmlns:p14="http://schemas.microsoft.com/office/powerpoint/2010/main" val="366122025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3" name="Picture Placeholder 2"/>
          <p:cNvSpPr>
            <a:spLocks noGrp="1" noChangeAspect="1"/>
          </p:cNvSpPr>
          <p:nvPr>
            <p:ph type="pic" idx="1"/>
          </p:nvPr>
        </p:nvSpPr>
        <p:spPr>
          <a:xfrm>
            <a:off x="6027422" y="239584"/>
            <a:ext cx="5275415" cy="5432348"/>
          </a:xfrm>
        </p:spPr>
        <p:txBody>
          <a:bodyPr anchor="t">
            <a:normAutofit/>
          </a:bodyPr>
          <a:lstStyle>
            <a:lvl1pPr marL="0" indent="0">
              <a:buNone/>
              <a:defRPr sz="2000"/>
            </a:lvl1pPr>
            <a:lvl2pPr marL="457189" indent="0">
              <a:buNone/>
              <a:defRPr sz="2000"/>
            </a:lvl2pPr>
            <a:lvl3pPr marL="914377" indent="0">
              <a:buNone/>
              <a:defRPr sz="20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dirty="0"/>
              <a:t>Click icon to add picture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11/30/2023</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rgbClr val="101D49"/>
                </a:solidFill>
              </a:defRPr>
            </a:lvl1pPr>
          </a:lstStyle>
          <a:p>
            <a:fld id="{33943F3E-CE48-48F4-A664-D93E49928CBC}" type="slidenum">
              <a:rPr lang="en-US" smtClean="0"/>
              <a:pPr/>
              <a:t>‹#›</a:t>
            </a:fld>
            <a:endParaRPr lang="en-US"/>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2273936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11/30/2023</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b="0">
                <a:solidFill>
                  <a:srgbClr val="101D49"/>
                </a:solidFill>
              </a:defRPr>
            </a:lvl1pPr>
          </a:lstStyle>
          <a:p>
            <a:fld id="{33943F3E-CE48-48F4-A664-D93E49928CBC}" type="slidenum">
              <a:rPr lang="en-US" smtClean="0"/>
              <a:pPr/>
              <a:t>‹#›</a:t>
            </a:fld>
            <a:endParaRPr lang="en-US" dirty="0"/>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3" name="Content Placeholder 2"/>
          <p:cNvSpPr>
            <a:spLocks noGrp="1"/>
          </p:cNvSpPr>
          <p:nvPr>
            <p:ph idx="1"/>
          </p:nvPr>
        </p:nvSpPr>
        <p:spPr>
          <a:xfrm>
            <a:off x="6027420" y="256062"/>
            <a:ext cx="5212080" cy="5415873"/>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1986578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rgbClr val="101D49"/>
        </a:solidFill>
        <a:effectLst/>
      </p:bgPr>
    </p:bg>
    <p:spTree>
      <p:nvGrpSpPr>
        <p:cNvPr id="1" name=""/>
        <p:cNvGrpSpPr/>
        <p:nvPr/>
      </p:nvGrpSpPr>
      <p:grpSpPr>
        <a:xfrm>
          <a:off x="0" y="0"/>
          <a:ext cx="0" cy="0"/>
          <a:chOff x="0" y="0"/>
          <a:chExt cx="0" cy="0"/>
        </a:xfrm>
      </p:grpSpPr>
      <p:sp>
        <p:nvSpPr>
          <p:cNvPr id="15" name="Rectangle 14"/>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sp>
        <p:nvSpPr>
          <p:cNvPr id="3" name="Content Placeholder 2"/>
          <p:cNvSpPr>
            <a:spLocks noGrp="1"/>
          </p:cNvSpPr>
          <p:nvPr>
            <p:ph idx="1"/>
          </p:nvPr>
        </p:nvSpPr>
        <p:spPr>
          <a:xfrm>
            <a:off x="1371600" y="2286004"/>
            <a:ext cx="9601200" cy="290019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11/30/2023</a:t>
            </a:fld>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11" name="Freeform 6"/>
          <p:cNvSpPr/>
          <p:nvPr/>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9"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4101447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mparison">
    <p:bg>
      <p:bgPr>
        <a:solidFill>
          <a:srgbClr val="101D49"/>
        </a:solidFill>
        <a:effectLst/>
      </p:bgPr>
    </p:bg>
    <p:spTree>
      <p:nvGrpSpPr>
        <p:cNvPr id="1" name=""/>
        <p:cNvGrpSpPr/>
        <p:nvPr/>
      </p:nvGrpSpPr>
      <p:grpSpPr>
        <a:xfrm>
          <a:off x="0" y="0"/>
          <a:ext cx="0" cy="0"/>
          <a:chOff x="0" y="0"/>
          <a:chExt cx="0" cy="0"/>
        </a:xfrm>
      </p:grpSpPr>
      <p:sp>
        <p:nvSpPr>
          <p:cNvPr id="12" name="Rectangle 11"/>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5"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5"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11/30/2023</a:t>
            </a:fld>
            <a:endParaRPr lang="en-US"/>
          </a:p>
        </p:txBody>
      </p:sp>
      <p:sp>
        <p:nvSpPr>
          <p:cNvPr id="8" name="Footer Placeholder 7"/>
          <p:cNvSpPr>
            <a:spLocks noGrp="1"/>
          </p:cNvSpPr>
          <p:nvPr>
            <p:ph type="ftr" sz="quarter" idx="11"/>
          </p:nvPr>
        </p:nvSpPr>
        <p:spPr/>
        <p:txBody>
          <a:bodyPr/>
          <a:lstStyle>
            <a:lvl1pPr>
              <a:defRPr>
                <a:solidFill>
                  <a:schemeClr val="bg1"/>
                </a:solidFill>
              </a:defRPr>
            </a:lvl1pPr>
          </a:lstStyle>
          <a:p>
            <a:endParaRPr lang="en-US"/>
          </a:p>
        </p:txBody>
      </p:sp>
      <p:sp>
        <p:nvSpPr>
          <p:cNvPr id="11"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6"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2838180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11/30/2023</a:t>
            </a:fld>
            <a:endParaRPr lang="en-US"/>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035231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11/30/2023</a:t>
            </a:fld>
            <a:endParaRPr lang="en-US"/>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graphicFrame>
        <p:nvGraphicFramePr>
          <p:cNvPr id="2" name="Diagram 1"/>
          <p:cNvGraphicFramePr/>
          <p:nvPr userDrawn="1">
            <p:extLst>
              <p:ext uri="{D42A27DB-BD31-4B8C-83A1-F6EECF244321}">
                <p14:modId xmlns:p14="http://schemas.microsoft.com/office/powerpoint/2010/main" val="3936289070"/>
              </p:ext>
            </p:extLst>
          </p:nvPr>
        </p:nvGraphicFramePr>
        <p:xfrm>
          <a:off x="657658" y="1885069"/>
          <a:ext cx="10392228" cy="42232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userDrawn="1"/>
        </p:nvPicPr>
        <p:blipFill>
          <a:blip r:embed="rId7" cstate="print">
            <a:biLevel thresh="25000"/>
            <a:extLst>
              <a:ext uri="{28A0092B-C50C-407E-A947-70E740481C1C}">
                <a14:useLocalDpi xmlns:a14="http://schemas.microsoft.com/office/drawing/2010/main" val="0"/>
              </a:ext>
            </a:extLst>
          </a:blip>
          <a:stretch>
            <a:fillRect/>
          </a:stretch>
        </p:blipFill>
        <p:spPr>
          <a:xfrm>
            <a:off x="1326995" y="2124299"/>
            <a:ext cx="1171639" cy="1171639"/>
          </a:xfrm>
          <a:prstGeom prst="rect">
            <a:avLst/>
          </a:prstGeom>
        </p:spPr>
      </p:pic>
      <p:pic>
        <p:nvPicPr>
          <p:cNvPr id="11" name="Picture 1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176775" y="2031578"/>
            <a:ext cx="1329564" cy="1357072"/>
          </a:xfrm>
          <a:prstGeom prst="rect">
            <a:avLst/>
          </a:prstGeom>
        </p:spPr>
      </p:pic>
      <p:pic>
        <p:nvPicPr>
          <p:cNvPr id="12" name="Picture 11"/>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773572" y="1673400"/>
            <a:ext cx="2073435" cy="2073435"/>
          </a:xfrm>
          <a:prstGeom prst="rect">
            <a:avLst/>
          </a:prstGeom>
        </p:spPr>
      </p:pic>
      <p:pic>
        <p:nvPicPr>
          <p:cNvPr id="16" name="Picture 15"/>
          <p:cNvPicPr>
            <a:picLocks noChangeAspect="1"/>
          </p:cNvPicPr>
          <p:nvPr userDrawn="1"/>
        </p:nvPicPr>
        <p:blipFill rotWithShape="1">
          <a:blip r:embed="rId10" cstate="print">
            <a:biLevel thresh="25000"/>
            <a:extLst>
              <a:ext uri="{28A0092B-C50C-407E-A947-70E740481C1C}">
                <a14:useLocalDpi xmlns:a14="http://schemas.microsoft.com/office/drawing/2010/main" val="0"/>
              </a:ext>
            </a:extLst>
          </a:blip>
          <a:srcRect l="42370" t="69524" r="38265"/>
          <a:stretch/>
        </p:blipFill>
        <p:spPr>
          <a:xfrm>
            <a:off x="9363605" y="2124299"/>
            <a:ext cx="885371" cy="1393379"/>
          </a:xfrm>
          <a:prstGeom prst="rect">
            <a:avLst/>
          </a:prstGeom>
        </p:spPr>
      </p:pic>
      <p:pic>
        <p:nvPicPr>
          <p:cNvPr id="17" name="Picture 16"/>
          <p:cNvPicPr>
            <a:picLocks noChangeAspect="1"/>
          </p:cNvPicPr>
          <p:nvPr userDrawn="1"/>
        </p:nvPicPr>
        <p:blipFill rotWithShape="1">
          <a:blip r:embed="rId11" cstate="print">
            <a:biLevel thresh="25000"/>
            <a:extLst>
              <a:ext uri="{28A0092B-C50C-407E-A947-70E740481C1C}">
                <a14:useLocalDpi xmlns:a14="http://schemas.microsoft.com/office/drawing/2010/main" val="0"/>
              </a:ext>
            </a:extLst>
          </a:blip>
          <a:srcRect l="2426" t="35124" r="49321" b="29956"/>
          <a:stretch/>
        </p:blipFill>
        <p:spPr>
          <a:xfrm>
            <a:off x="7034884" y="2237877"/>
            <a:ext cx="1595944" cy="1154959"/>
          </a:xfrm>
          <a:prstGeom prst="rect">
            <a:avLst/>
          </a:prstGeom>
        </p:spPr>
      </p:pic>
      <p:sp>
        <p:nvSpPr>
          <p:cNvPr id="21" name="Text Placeholder 20"/>
          <p:cNvSpPr>
            <a:spLocks noGrp="1"/>
          </p:cNvSpPr>
          <p:nvPr>
            <p:ph type="body" sz="quarter" idx="13" hasCustomPrompt="1"/>
          </p:nvPr>
        </p:nvSpPr>
        <p:spPr>
          <a:xfrm>
            <a:off x="1114301"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2" name="Text Placeholder 20"/>
          <p:cNvSpPr>
            <a:spLocks noGrp="1"/>
          </p:cNvSpPr>
          <p:nvPr>
            <p:ph type="body" sz="quarter" idx="14" hasCustomPrompt="1"/>
          </p:nvPr>
        </p:nvSpPr>
        <p:spPr>
          <a:xfrm>
            <a:off x="3042537" y="3641018"/>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3" name="Text Placeholder 20"/>
          <p:cNvSpPr>
            <a:spLocks noGrp="1"/>
          </p:cNvSpPr>
          <p:nvPr>
            <p:ph type="body" sz="quarter" idx="15" hasCustomPrompt="1"/>
          </p:nvPr>
        </p:nvSpPr>
        <p:spPr>
          <a:xfrm>
            <a:off x="5039117"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4" name="Text Placeholder 20"/>
          <p:cNvSpPr>
            <a:spLocks noGrp="1"/>
          </p:cNvSpPr>
          <p:nvPr>
            <p:ph type="body" sz="quarter" idx="16" hasCustomPrompt="1"/>
          </p:nvPr>
        </p:nvSpPr>
        <p:spPr>
          <a:xfrm>
            <a:off x="7033806"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5" name="Text Placeholder 20"/>
          <p:cNvSpPr>
            <a:spLocks noGrp="1"/>
          </p:cNvSpPr>
          <p:nvPr>
            <p:ph type="body" sz="quarter" idx="17" hasCustomPrompt="1"/>
          </p:nvPr>
        </p:nvSpPr>
        <p:spPr>
          <a:xfrm>
            <a:off x="9007778" y="3640624"/>
            <a:ext cx="1597025" cy="2467685"/>
          </a:xfrm>
        </p:spPr>
        <p:txBody>
          <a:bodyPr>
            <a:normAutofit/>
          </a:bodyPr>
          <a:lstStyle>
            <a:lvl1pPr marL="0" indent="0">
              <a:buNone/>
              <a:defRPr sz="2400">
                <a:solidFill>
                  <a:schemeClr val="bg1"/>
                </a:solidFill>
              </a:defRPr>
            </a:lvl1pPr>
          </a:lstStyle>
          <a:p>
            <a:pPr lvl="0"/>
            <a:r>
              <a:rPr lang="en-US" dirty="0"/>
              <a:t>[Text]</a:t>
            </a:r>
          </a:p>
        </p:txBody>
      </p:sp>
      <p:pic>
        <p:nvPicPr>
          <p:cNvPr id="19" name="Picture 18"/>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177646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11" name="Rectangle 10"/>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bg1"/>
                </a:solidFill>
              </a:defRPr>
            </a:lvl1pPr>
          </a:lstStyle>
          <a:p>
            <a:fld id="{52C61527-A03E-4679-86A1-0D1184037993}" type="datetimeFigureOut">
              <a:rPr lang="en-US" smtClean="0"/>
              <a:pPr/>
              <a:t>11/30/2023</a:t>
            </a:fld>
            <a:endParaRPr lang="en-US"/>
          </a:p>
        </p:txBody>
      </p:sp>
      <p:sp>
        <p:nvSpPr>
          <p:cNvPr id="5" name="Footer Placeholder 4"/>
          <p:cNvSpPr>
            <a:spLocks noGrp="1"/>
          </p:cNvSpPr>
          <p:nvPr>
            <p:ph type="ftr" sz="quarter" idx="3"/>
          </p:nvPr>
        </p:nvSpPr>
        <p:spPr>
          <a:xfrm>
            <a:off x="2893566" y="6453386"/>
            <a:ext cx="6280831" cy="404614"/>
          </a:xfrm>
          <a:prstGeom prst="rect">
            <a:avLst/>
          </a:prstGeom>
        </p:spPr>
        <p:txBody>
          <a:bodyPr vert="horz" lIns="91440" tIns="45720" rIns="91440" bIns="45720" rtlCol="0" anchor="ctr"/>
          <a:lstStyle>
            <a:lvl1pPr algn="l">
              <a:defRPr sz="1200" baseline="0">
                <a:solidFill>
                  <a:schemeClr val="bg1"/>
                </a:solidFill>
              </a:defRPr>
            </a:lvl1pPr>
          </a:lstStyle>
          <a:p>
            <a:endParaRPr lang="en-US"/>
          </a:p>
        </p:txBody>
      </p:sp>
      <p:sp>
        <p:nvSpPr>
          <p:cNvPr id="8" name="Slide Number Placeholder 6"/>
          <p:cNvSpPr>
            <a:spLocks noGrp="1"/>
          </p:cNvSpPr>
          <p:nvPr>
            <p:ph type="sldNum" sz="quarter" idx="4"/>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2" name="Title 1"/>
          <p:cNvSpPr txBox="1">
            <a:spLocks/>
          </p:cNvSpPr>
          <p:nvPr userDrawn="1"/>
        </p:nvSpPr>
        <p:spPr>
          <a:xfrm>
            <a:off x="1371600" y="870860"/>
            <a:ext cx="9601200" cy="829157"/>
          </a:xfrm>
          <a:prstGeom prst="rect">
            <a:avLst/>
          </a:prstGeom>
        </p:spPr>
        <p:txBody>
          <a:bodyPr/>
          <a:lstStyle>
            <a:lvl1pPr algn="l" defTabSz="914400" rtl="0" eaLnBrk="1" latinLnBrk="0" hangingPunct="1">
              <a:lnSpc>
                <a:spcPct val="89000"/>
              </a:lnSpc>
              <a:spcBef>
                <a:spcPct val="0"/>
              </a:spcBef>
              <a:buNone/>
              <a:defRPr sz="4400" b="1" kern="1200" baseline="0">
                <a:solidFill>
                  <a:srgbClr val="101D49"/>
                </a:solidFill>
                <a:latin typeface="+mj-lt"/>
                <a:ea typeface="+mj-ea"/>
                <a:cs typeface="+mj-cs"/>
              </a:defRPr>
            </a:lvl1pPr>
          </a:lstStyle>
          <a:p>
            <a:r>
              <a:rPr lang="en-US" sz="4400"/>
              <a:t>Click to edit Master title style</a:t>
            </a:r>
            <a:endParaRPr lang="en-US" sz="4400" dirty="0"/>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5" name="Picture 14"/>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3698954984"/>
      </p:ext>
    </p:extLst>
  </p:cSld>
  <p:clrMap bg1="lt1" tx1="dk1" bg2="lt2" tx2="dk2" accent1="accent1" accent2="accent2" accent3="accent3" accent4="accent4" accent5="accent5" accent6="accent6" hlink="hlink" folHlink="folHlink"/>
  <p:sldLayoutIdLst>
    <p:sldLayoutId id="2147483661" r:id="rId1"/>
    <p:sldLayoutId id="2147483669" r:id="rId2"/>
    <p:sldLayoutId id="2147483670" r:id="rId3"/>
    <p:sldLayoutId id="2147483662" r:id="rId4"/>
    <p:sldLayoutId id="2147483665" r:id="rId5"/>
    <p:sldLayoutId id="2147483666" r:id="rId6"/>
    <p:sldLayoutId id="2147483671" r:id="rId7"/>
  </p:sldLayoutIdLst>
  <p:txStyles>
    <p:titleStyle>
      <a:lvl1pPr algn="l" defTabSz="914377" rtl="0" eaLnBrk="1" latinLnBrk="0" hangingPunct="1">
        <a:lnSpc>
          <a:spcPct val="89000"/>
        </a:lnSpc>
        <a:spcBef>
          <a:spcPct val="0"/>
        </a:spcBef>
        <a:buNone/>
        <a:defRPr sz="4400" kern="1200" baseline="0">
          <a:solidFill>
            <a:srgbClr val="101D49"/>
          </a:solidFill>
          <a:latin typeface="+mj-lt"/>
          <a:ea typeface="+mj-ea"/>
          <a:cs typeface="+mj-cs"/>
        </a:defRPr>
      </a:lvl1pPr>
    </p:titleStyle>
    <p:bodyStyle>
      <a:lvl1pPr marL="384038" indent="-384038" algn="l" defTabSz="914377"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377" indent="-384038" algn="l" defTabSz="914377"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566"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754"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5943"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131"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320"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509"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697"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userDrawn="1">
          <p15:clr>
            <a:srgbClr val="F26B43"/>
          </p15:clr>
        </p15:guide>
        <p15:guide id="2" orient="horz" pos="1440" userDrawn="1">
          <p15:clr>
            <a:srgbClr val="F26B43"/>
          </p15:clr>
        </p15:guide>
        <p15:guide id="3" orient="horz" pos="3696" userDrawn="1">
          <p15:clr>
            <a:srgbClr val="F26B43"/>
          </p15:clr>
        </p15:guide>
        <p15:guide id="4" orient="horz" pos="432" userDrawn="1">
          <p15:clr>
            <a:srgbClr val="F26B43"/>
          </p15:clr>
        </p15:guide>
        <p15:guide id="5" orient="horz" pos="1512" userDrawn="1">
          <p15:clr>
            <a:srgbClr val="F26B43"/>
          </p15:clr>
        </p15:guide>
        <p15:guide id="6" pos="6912" userDrawn="1">
          <p15:clr>
            <a:srgbClr val="F26B43"/>
          </p15:clr>
        </p15:guide>
        <p15:guide id="7" pos="936" userDrawn="1">
          <p15:clr>
            <a:srgbClr val="F26B43"/>
          </p15:clr>
        </p15:guide>
        <p15:guide id="8" pos="86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mailto:idoareferences@idoa.in.gov"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http://www.in.gov/idoa/mwbe" TargetMode="External"/><Relationship Id="rId2" Type="http://schemas.openxmlformats.org/officeDocument/2006/relationships/hyperlink" Target="mailto:mwbecompliance@idoa.in.gov"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hyperlink" Target="http://www.in.gov/idoa/mwbe/2743.htm" TargetMode="Externa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http://www.in.gov/idoa/2862.htm" TargetMode="External"/><Relationship Id="rId2" Type="http://schemas.openxmlformats.org/officeDocument/2006/relationships/hyperlink" Target="mailto:Indianaveteranspreference@idoa.in.gov" TargetMode="Externa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1.tmp"/><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hyperlink" Target="http://www.va.gov/osdbu/" TargetMode="Externa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hyperlink" Target="http://www.va.gov/osdbu/" TargetMode="Externa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hyperlink" Target="http://www.in.gov/idoa/mwbe/payaudit.htm" TargetMode="External"/><Relationship Id="rId2" Type="http://schemas.openxmlformats.org/officeDocument/2006/relationships/hyperlink" Target="mailto:mwbecompliance@idoa.in.gov?subject=Pay%20Audit%20Inquiry" TargetMode="External"/><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_1.24_SUMMARY_OF"/><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hyperlink" Target="https://www.in.gov/idoa/procurement/supplier-resource-center/requirements-to-do-business-with-the-state/bidder-profile-registration/" TargetMode="External"/><Relationship Id="rId4" Type="http://schemas.openxmlformats.org/officeDocument/2006/relationships/hyperlink" Target="https://www.in.gov/iot/customer-service/myshareingov/multi-factor-authentication/"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8" Type="http://schemas.openxmlformats.org/officeDocument/2006/relationships/hyperlink" Target="https://www.in.gov/idoa/procurement/current-business-opportunities/" TargetMode="External"/><Relationship Id="rId3" Type="http://schemas.openxmlformats.org/officeDocument/2006/relationships/hyperlink" Target="http://www.in.gov/idoa/2788.htm" TargetMode="External"/><Relationship Id="rId7" Type="http://schemas.openxmlformats.org/officeDocument/2006/relationships/hyperlink" Target="http://www.in.gov/idoa/2352.htm"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hyperlink" Target="http://www.in.gov/idoa/3106.htm" TargetMode="External"/><Relationship Id="rId5" Type="http://schemas.openxmlformats.org/officeDocument/2006/relationships/hyperlink" Target="http://www.in.gov/sos" TargetMode="External"/><Relationship Id="rId4" Type="http://schemas.openxmlformats.org/officeDocument/2006/relationships/hyperlink" Target="http://www.in.gov/idoa/2464.htm"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hyperlink" Target="mailto:SteNelson@idoa.in.gov"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hyperlink" Target="http://www.in.gov/idoa/mwbe/payaudit.htm" TargetMode="External"/><Relationship Id="rId4" Type="http://schemas.openxmlformats.org/officeDocument/2006/relationships/hyperlink" Target="mailto:mwbecompliance@idoa.in.gov"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1887834" y="1491916"/>
            <a:ext cx="8361229" cy="4087089"/>
          </a:xfrm>
        </p:spPr>
        <p:txBody>
          <a:bodyPr/>
          <a:lstStyle/>
          <a:p>
            <a:r>
              <a:rPr lang="en-US" sz="2800" b="1" dirty="0">
                <a:latin typeface="Times New Roman" panose="02020603050405020304" pitchFamily="18" charset="0"/>
                <a:cs typeface="Times New Roman" panose="02020603050405020304" pitchFamily="18" charset="0"/>
              </a:rPr>
              <a:t>Request for Proposal 24-78221</a:t>
            </a: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Coroner Toxicology Testing services</a:t>
            </a:r>
            <a:br>
              <a:rPr lang="en-US" sz="2000" b="1" dirty="0">
                <a:latin typeface="Times New Roman" panose="02020603050405020304" pitchFamily="18" charset="0"/>
                <a:cs typeface="Times New Roman" panose="02020603050405020304" pitchFamily="18" charset="0"/>
              </a:rPr>
            </a:b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Indiana Department of Administration</a:t>
            </a:r>
            <a:br>
              <a:rPr lang="en-US" sz="2000" b="1"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On Behalf Of </a:t>
            </a:r>
            <a:br>
              <a:rPr lang="en-US" sz="2000"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Indiana Department of Health</a:t>
            </a:r>
            <a:br>
              <a:rPr lang="en-US" sz="2000" dirty="0">
                <a:latin typeface="Times New Roman" panose="02020603050405020304" pitchFamily="18" charset="0"/>
                <a:cs typeface="Times New Roman" panose="02020603050405020304" pitchFamily="18" charset="0"/>
              </a:rPr>
            </a:br>
            <a:br>
              <a:rPr lang="en-US" sz="2000" b="1"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Pre-Proposal Conference</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Christina Garcia</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IDOA/Procurement Division</a:t>
            </a:r>
          </a:p>
        </p:txBody>
      </p:sp>
    </p:spTree>
    <p:extLst>
      <p:ext uri="{BB962C8B-B14F-4D97-AF65-F5344CB8AC3E}">
        <p14:creationId xmlns:p14="http://schemas.microsoft.com/office/powerpoint/2010/main" val="1549426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cs typeface="Times New Roman" panose="02020603050405020304" pitchFamily="18" charset="0"/>
              </a:rPr>
              <a:t>Indiana Economic Impact Form (IEI)</a:t>
            </a:r>
          </a:p>
        </p:txBody>
      </p:sp>
      <p:sp>
        <p:nvSpPr>
          <p:cNvPr id="6" name="Content Placeholder 5"/>
          <p:cNvSpPr>
            <a:spLocks noGrp="1"/>
          </p:cNvSpPr>
          <p:nvPr>
            <p:ph idx="1"/>
          </p:nvPr>
        </p:nvSpPr>
        <p:spPr>
          <a:xfrm>
            <a:off x="1371600" y="2117560"/>
            <a:ext cx="9601200" cy="2900191"/>
          </a:xfrm>
        </p:spPr>
        <p:txBody>
          <a:bodyPr>
            <a:noAutofit/>
          </a:bodyPr>
          <a:lstStyle/>
          <a:p>
            <a:r>
              <a:rPr lang="en-US" sz="2400" b="1" dirty="0">
                <a:solidFill>
                  <a:srgbClr val="101D49"/>
                </a:solidFill>
                <a:latin typeface="Garamond" panose="02020404030301010803" pitchFamily="18" charset="0"/>
                <a:cs typeface="Times New Roman" panose="02020603050405020304" pitchFamily="18" charset="0"/>
              </a:rPr>
              <a:t>Indiana Economic Impact, Attachment C</a:t>
            </a:r>
          </a:p>
          <a:p>
            <a:pPr lvl="1"/>
            <a:r>
              <a:rPr lang="en-US" sz="1600" i="0" dirty="0">
                <a:solidFill>
                  <a:srgbClr val="101D49"/>
                </a:solidFill>
                <a:latin typeface="Garamond" panose="02020404030301010803" pitchFamily="18" charset="0"/>
                <a:cs typeface="Times New Roman" panose="02020603050405020304" pitchFamily="18" charset="0"/>
              </a:rPr>
              <a:t>Respondents must submit this completed attachment, </a:t>
            </a:r>
            <a:r>
              <a:rPr lang="en-US" sz="1600" b="1" i="0" dirty="0">
                <a:solidFill>
                  <a:srgbClr val="101D49"/>
                </a:solidFill>
                <a:latin typeface="Garamond" panose="02020404030301010803" pitchFamily="18" charset="0"/>
                <a:cs typeface="Times New Roman" panose="02020603050405020304" pitchFamily="18" charset="0"/>
              </a:rPr>
              <a:t>but it will not be used for evaluation purposes. </a:t>
            </a:r>
          </a:p>
          <a:p>
            <a:pPr lvl="1"/>
            <a:r>
              <a:rPr lang="en-US" sz="1600" i="0" dirty="0">
                <a:solidFill>
                  <a:srgbClr val="101D49"/>
                </a:solidFill>
                <a:latin typeface="Garamond" panose="02020404030301010803" pitchFamily="18" charset="0"/>
                <a:cs typeface="Times New Roman" panose="02020603050405020304" pitchFamily="18" charset="0"/>
              </a:rPr>
              <a:t>Definitions of FTE (Full-Time Equivalent)</a:t>
            </a:r>
          </a:p>
          <a:p>
            <a:pPr lvl="1"/>
            <a:r>
              <a:rPr lang="en-US" sz="1600" i="0" dirty="0">
                <a:solidFill>
                  <a:srgbClr val="101D49"/>
                </a:solidFill>
                <a:latin typeface="Garamond" panose="02020404030301010803" pitchFamily="18" charset="0"/>
                <a:cs typeface="Times New Roman" panose="02020603050405020304" pitchFamily="18" charset="0"/>
              </a:rPr>
              <a:t>Example:  If a Respondent has five (5) full time employees, is bidding on its 5</a:t>
            </a:r>
            <a:r>
              <a:rPr lang="en-US" sz="1600" i="0" baseline="30000" dirty="0">
                <a:solidFill>
                  <a:srgbClr val="101D49"/>
                </a:solidFill>
                <a:latin typeface="Garamond" panose="02020404030301010803" pitchFamily="18" charset="0"/>
                <a:cs typeface="Times New Roman" panose="02020603050405020304" pitchFamily="18" charset="0"/>
              </a:rPr>
              <a:t>th</a:t>
            </a:r>
            <a:r>
              <a:rPr lang="en-US" sz="1600" i="0" dirty="0">
                <a:solidFill>
                  <a:srgbClr val="101D49"/>
                </a:solidFill>
                <a:latin typeface="Garamond" panose="02020404030301010803" pitchFamily="18" charset="0"/>
                <a:cs typeface="Times New Roman" panose="02020603050405020304" pitchFamily="18" charset="0"/>
              </a:rPr>
              <a:t> contract, and all contracts get an equal amount of commitment from the employees, then each employee commits 20% of his/her time to the new contract:</a:t>
            </a:r>
          </a:p>
          <a:p>
            <a:pPr lvl="2"/>
            <a:r>
              <a:rPr lang="en-US" sz="1600" dirty="0">
                <a:solidFill>
                  <a:srgbClr val="101D49"/>
                </a:solidFill>
                <a:latin typeface="Garamond" panose="02020404030301010803" pitchFamily="18" charset="0"/>
                <a:cs typeface="Times New Roman" panose="02020603050405020304" pitchFamily="18" charset="0"/>
              </a:rPr>
              <a:t>0.2 x 5 employees – 1 FTE</a:t>
            </a:r>
          </a:p>
        </p:txBody>
      </p:sp>
    </p:spTree>
    <p:extLst>
      <p:ext uri="{BB962C8B-B14F-4D97-AF65-F5344CB8AC3E}">
        <p14:creationId xmlns:p14="http://schemas.microsoft.com/office/powerpoint/2010/main" val="3653386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Business Proposal </a:t>
            </a:r>
            <a:r>
              <a:rPr lang="en-US" sz="2400" dirty="0">
                <a:latin typeface="Times New Roman" panose="02020603050405020304" pitchFamily="18" charset="0"/>
                <a:cs typeface="Times New Roman" panose="02020603050405020304" pitchFamily="18" charset="0"/>
              </a:rPr>
              <a:t>(Attachment E)</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252330" y="1872118"/>
            <a:ext cx="9428480" cy="4592292"/>
          </a:xfrm>
        </p:spPr>
        <p:txBody>
          <a:bodyPr>
            <a:normAutofit fontScale="85000" lnSpcReduction="10000"/>
          </a:bodyPr>
          <a:lstStyle/>
          <a:p>
            <a:pPr>
              <a:lnSpc>
                <a:spcPct val="80000"/>
              </a:lnSpc>
            </a:pPr>
            <a:r>
              <a:rPr lang="en-US" sz="1800" b="1" dirty="0">
                <a:solidFill>
                  <a:srgbClr val="101D49"/>
                </a:solidFill>
                <a:latin typeface="Times New Roman" panose="02020603050405020304" pitchFamily="18" charset="0"/>
                <a:cs typeface="Times New Roman" panose="02020603050405020304" pitchFamily="18" charset="0"/>
              </a:rPr>
              <a:t>Company Financial Information (Section 2.3.4)</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must provide documents to demonstrate financial stability including, for example, the most recent Dunn &amp; Bradstreet Business Report (preferred) or audited financial statements for the two (2) most recently completed fiscal years. If neither of these can be provided, Respondents must explain why and include an income statement and balance sheet for each of the two (2) most recently completed fiscal years. </a:t>
            </a:r>
          </a:p>
          <a:p>
            <a:pPr lvl="1">
              <a:spcBef>
                <a:spcPts val="600"/>
              </a:spcBef>
              <a:spcAft>
                <a:spcPts val="600"/>
              </a:spcAft>
            </a:pPr>
            <a:r>
              <a:rPr lang="en-US" sz="1800" i="0" dirty="0">
                <a:solidFill>
                  <a:srgbClr val="101D49"/>
                </a:solidFill>
                <a:latin typeface="Times New Roman" panose="02020603050405020304" pitchFamily="18" charset="0"/>
                <a:cs typeface="Times New Roman" panose="02020603050405020304" pitchFamily="18" charset="0"/>
              </a:rPr>
              <a:t>If the documents are from a parent or holding company, Respondents must explain the business relationship between the entities and demonstrate the financial stability of the entity which is directly responding to this RFP. </a:t>
            </a:r>
          </a:p>
          <a:p>
            <a:pPr>
              <a:lnSpc>
                <a:spcPct val="80000"/>
              </a:lnSpc>
            </a:pPr>
            <a:r>
              <a:rPr lang="en-US" sz="1800" b="1" dirty="0">
                <a:solidFill>
                  <a:srgbClr val="101D49"/>
                </a:solidFill>
                <a:latin typeface="Times New Roman" panose="02020603050405020304" pitchFamily="18" charset="0"/>
                <a:cs typeface="Times New Roman" panose="02020603050405020304" pitchFamily="18" charset="0"/>
              </a:rPr>
              <a:t>Contract Terms (Section 2.3.6)</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should review sample State contract and note exceptions to State non-mandatory clauses in Business Proposal and Executive Summary. Mandatory clauses are non-negotiable.</a:t>
            </a:r>
          </a:p>
          <a:p>
            <a:pPr>
              <a:spcBef>
                <a:spcPts val="600"/>
              </a:spcBef>
            </a:pPr>
            <a:r>
              <a:rPr lang="en-US" sz="1800" b="1" dirty="0">
                <a:solidFill>
                  <a:srgbClr val="101D49"/>
                </a:solidFill>
                <a:latin typeface="Times New Roman" panose="02020603050405020304" pitchFamily="18" charset="0"/>
                <a:cs typeface="Times New Roman" panose="02020603050405020304" pitchFamily="18" charset="0"/>
              </a:rPr>
              <a:t>References (Section 2.3.7)</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must have at least three (3) references who:</a:t>
            </a:r>
          </a:p>
          <a:p>
            <a:pPr lvl="2">
              <a:spcBef>
                <a:spcPts val="600"/>
              </a:spcBef>
            </a:pPr>
            <a:r>
              <a:rPr lang="en-US" dirty="0">
                <a:solidFill>
                  <a:srgbClr val="101D49"/>
                </a:solidFill>
                <a:latin typeface="Times New Roman" panose="02020603050405020304" pitchFamily="18" charset="0"/>
                <a:cs typeface="Times New Roman" panose="02020603050405020304" pitchFamily="18" charset="0"/>
              </a:rPr>
              <a:t>C</a:t>
            </a:r>
            <a:r>
              <a:rPr lang="en-US" i="0" dirty="0">
                <a:solidFill>
                  <a:srgbClr val="101D49"/>
                </a:solidFill>
                <a:latin typeface="Times New Roman" panose="02020603050405020304" pitchFamily="18" charset="0"/>
                <a:cs typeface="Times New Roman" panose="02020603050405020304" pitchFamily="18" charset="0"/>
              </a:rPr>
              <a:t>an speak to the Respondent’s experience in providing products and/or services that are the same, or similar, to those products and/or services requested in this solicitation</a:t>
            </a:r>
          </a:p>
          <a:p>
            <a:pPr lvl="2">
              <a:spcBef>
                <a:spcPts val="600"/>
              </a:spcBef>
            </a:pPr>
            <a:r>
              <a:rPr lang="en-US" i="0" dirty="0">
                <a:solidFill>
                  <a:srgbClr val="101D49"/>
                </a:solidFill>
                <a:latin typeface="Times New Roman" panose="02020603050405020304" pitchFamily="18" charset="0"/>
                <a:cs typeface="Times New Roman" panose="02020603050405020304" pitchFamily="18" charset="0"/>
              </a:rPr>
              <a:t>Can speak to the Respondent’s performance on contracts of similar scope for government clients </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must ask each reference to complete Attachment H - Reference Check Form and email it directly to IDOA (</a:t>
            </a:r>
            <a:r>
              <a:rPr lang="en-US" sz="1800" i="0" dirty="0">
                <a:solidFill>
                  <a:srgbClr val="101D49"/>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idoareferences@idoa.in.gov</a:t>
            </a:r>
            <a:r>
              <a:rPr lang="en-US" sz="1800" i="0" dirty="0">
                <a:solidFill>
                  <a:srgbClr val="101D49"/>
                </a:solidFill>
                <a:latin typeface="Times New Roman" panose="02020603050405020304" pitchFamily="18" charset="0"/>
                <a:cs typeface="Times New Roman" panose="02020603050405020304" pitchFamily="18" charset="0"/>
              </a:rPr>
              <a:t>) by </a:t>
            </a:r>
            <a:r>
              <a:rPr lang="en-US" sz="1800" b="1" i="0" dirty="0">
                <a:solidFill>
                  <a:srgbClr val="101D49"/>
                </a:solidFill>
                <a:latin typeface="Times New Roman" panose="02020603050405020304" pitchFamily="18" charset="0"/>
                <a:cs typeface="Times New Roman" panose="02020603050405020304" pitchFamily="18" charset="0"/>
              </a:rPr>
              <a:t>January 11, 2024</a:t>
            </a:r>
            <a:r>
              <a:rPr lang="en-US" sz="1800" i="0" dirty="0">
                <a:solidFill>
                  <a:srgbClr val="101D49"/>
                </a:solidFill>
                <a:latin typeface="Times New Roman" panose="02020603050405020304" pitchFamily="18" charset="0"/>
                <a:cs typeface="Times New Roman" panose="02020603050405020304" pitchFamily="18" charset="0"/>
              </a:rPr>
              <a:t>.</a:t>
            </a:r>
            <a:endParaRPr lang="en-US" sz="1800" i="0" dirty="0">
              <a:solidFill>
                <a:schemeClr val="tx1"/>
              </a:solidFill>
              <a:latin typeface="Times New Roman" panose="02020603050405020304" pitchFamily="18" charset="0"/>
              <a:cs typeface="Times New Roman" panose="02020603050405020304" pitchFamily="18" charset="0"/>
            </a:endParaRPr>
          </a:p>
          <a:p>
            <a:pPr lvl="1">
              <a:spcBef>
                <a:spcPts val="600"/>
              </a:spcBef>
            </a:pPr>
            <a:endParaRPr lang="en-US" sz="1600" i="0" dirty="0">
              <a:solidFill>
                <a:schemeClr val="tx1"/>
              </a:solidFill>
              <a:latin typeface="Times New Roman" panose="02020603050405020304" pitchFamily="18" charset="0"/>
              <a:cs typeface="Times New Roman" panose="02020603050405020304" pitchFamily="18" charset="0"/>
            </a:endParaRPr>
          </a:p>
          <a:p>
            <a:endParaRPr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022557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Technical Proposal </a:t>
            </a:r>
            <a:r>
              <a:rPr lang="en-US" sz="2400" dirty="0">
                <a:latin typeface="Times New Roman" panose="02020603050405020304" pitchFamily="18" charset="0"/>
                <a:cs typeface="Times New Roman" panose="02020603050405020304" pitchFamily="18" charset="0"/>
              </a:rPr>
              <a:t>(Attachment F)</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371600" y="1948544"/>
            <a:ext cx="9601200" cy="4038596"/>
          </a:xfrm>
        </p:spPr>
        <p:txBody>
          <a:bodyPr>
            <a:normAutofit/>
          </a:bodyPr>
          <a:lstStyle/>
          <a:p>
            <a:pPr>
              <a:spcBef>
                <a:spcPts val="0"/>
              </a:spcBef>
              <a:spcAft>
                <a:spcPts val="0"/>
              </a:spcAft>
            </a:pPr>
            <a:r>
              <a:rPr lang="en-US" sz="1800" b="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Technical Proposal must be divided into the sections as described in Attachment F.  </a:t>
            </a:r>
          </a:p>
          <a:p>
            <a:pPr marL="0" indent="0">
              <a:spcBef>
                <a:spcPts val="0"/>
              </a:spcBef>
              <a:spcAft>
                <a:spcPts val="0"/>
              </a:spcAft>
              <a:buNone/>
            </a:pPr>
            <a:endParaRPr lang="en-US" sz="1800" b="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Every point made in each section must be addressed in the order given. The same outline numbers must be used in the response.  </a:t>
            </a:r>
          </a:p>
          <a:p>
            <a:pPr marL="0" indent="0">
              <a:spcBef>
                <a:spcPts val="0"/>
              </a:spcBef>
              <a:spcAft>
                <a:spcPts val="0"/>
              </a:spcAft>
              <a:buNone/>
            </a:pPr>
            <a:endPar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Where appropriate, supporting documentation may be referenced by a page and paragraph number. However, when this is done, the body of the Technical Proposal must contain a meaningful summary of the referenced material. </a:t>
            </a:r>
            <a:r>
              <a:rPr lang="en-US" sz="1800" b="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referenced document must be included as an appendix to the technical proposal with referenced sections clearly marked</a:t>
            </a: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 If there are multiple references or multiple documents, these must be listed and organized for ease of use by the State.  </a:t>
            </a:r>
          </a:p>
          <a:p>
            <a:pPr marL="0" indent="0">
              <a:spcBef>
                <a:spcPts val="0"/>
              </a:spcBef>
              <a:spcAft>
                <a:spcPts val="0"/>
              </a:spcAft>
              <a:buNone/>
            </a:pPr>
            <a:endPar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441214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Cost Proposal </a:t>
            </a:r>
            <a:r>
              <a:rPr lang="en-US" sz="2400" dirty="0">
                <a:latin typeface="Times New Roman" panose="02020603050405020304" pitchFamily="18" charset="0"/>
                <a:cs typeface="Times New Roman" panose="02020603050405020304" pitchFamily="18" charset="0"/>
              </a:rPr>
              <a:t>(Attachment D)</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371600" y="1978904"/>
            <a:ext cx="9601200" cy="2900191"/>
          </a:xfrm>
        </p:spPr>
        <p:txBody>
          <a:bodyPr>
            <a:noAutofit/>
          </a:bodyPr>
          <a:lstStyle/>
          <a:p>
            <a:r>
              <a:rPr lang="en-US" sz="1800" dirty="0">
                <a:solidFill>
                  <a:srgbClr val="101D49"/>
                </a:solidFill>
                <a:latin typeface="Times New Roman" panose="02020603050405020304" pitchFamily="18" charset="0"/>
                <a:cs typeface="Times New Roman" panose="02020603050405020304" pitchFamily="18" charset="0"/>
              </a:rPr>
              <a:t>Please complete the template provided for the Cost Proposal by populating ONLY the yellow shaded cells.  The Total Cost will populate automatically. The Cost Proposal (Attachment D) must be returned in the original </a:t>
            </a:r>
            <a:r>
              <a:rPr lang="en-US" sz="1800" b="1" u="sng" dirty="0">
                <a:solidFill>
                  <a:srgbClr val="101D49"/>
                </a:solidFill>
                <a:latin typeface="Times New Roman" panose="02020603050405020304" pitchFamily="18" charset="0"/>
                <a:cs typeface="Times New Roman" panose="02020603050405020304" pitchFamily="18" charset="0"/>
              </a:rPr>
              <a:t>Excel</a:t>
            </a:r>
            <a:r>
              <a:rPr lang="en-US" sz="1800" dirty="0">
                <a:solidFill>
                  <a:srgbClr val="101D49"/>
                </a:solidFill>
                <a:latin typeface="Times New Roman" panose="02020603050405020304" pitchFamily="18" charset="0"/>
                <a:cs typeface="Times New Roman" panose="02020603050405020304" pitchFamily="18" charset="0"/>
              </a:rPr>
              <a:t> format (No PDFs). </a:t>
            </a:r>
          </a:p>
          <a:p>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Cost Proposals will be scored based on the Total </a:t>
            </a:r>
            <a:r>
              <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Bid Amount</a:t>
            </a: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 (found in cell </a:t>
            </a:r>
            <a:r>
              <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G8 of the Cost Proposal tab</a:t>
            </a: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 The lowest cost proposal receives a total of 30 points.  The normalization formula is as follows:</a:t>
            </a:r>
            <a:endParaRPr lang="en-US" sz="1800" i="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gn="ctr">
              <a:spcBef>
                <a:spcPts val="0"/>
              </a:spcBef>
              <a:spcAft>
                <a:spcPts val="0"/>
              </a:spcAft>
              <a:buNone/>
            </a:pPr>
            <a:r>
              <a:rPr lang="en-US" sz="1800" i="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Respondent’s Cost Score = (Lowest Cost Proposal / Total Cost of Proposal) X 30</a:t>
            </a: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marR="0" indent="0">
              <a:spcBef>
                <a:spcPts val="0"/>
              </a:spcBef>
              <a:spcAft>
                <a:spcPts val="0"/>
              </a:spcAft>
              <a:buNone/>
            </a:pPr>
            <a:endParaRPr lang="en-US" sz="1800"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Respondent should provide a brief narrative (not longer than two pages) in support of each Cost Proposal item and return this document in a PDF format, labeled as “Cost Proposal Narrative.”</a:t>
            </a:r>
          </a:p>
          <a:p>
            <a:pPr>
              <a:spcBef>
                <a:spcPts val="0"/>
              </a:spcBef>
              <a:spcAft>
                <a:spcPts val="0"/>
              </a:spcAft>
            </a:pPr>
            <a:endPar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Respondent should list and describe as part of its Cost Proposal any special cost assumptions, conditions, and/or constraints relative to, or which impact, the prices presented on the Cost Schedules. The Respondent should return this document in a PDF format, labeled as “Cost Assumptions, Conditions and Constraints”.</a:t>
            </a:r>
          </a:p>
          <a:p>
            <a:pPr marL="0" indent="0">
              <a:spcBef>
                <a:spcPts val="0"/>
              </a:spcBef>
              <a:spcAft>
                <a:spcPts val="0"/>
              </a:spcAft>
              <a:buNone/>
            </a:pPr>
            <a:endParaRPr lang="en-US" sz="1800" dirty="0">
              <a:solidFill>
                <a:schemeClr val="tx1"/>
              </a:solidFill>
            </a:endParaRPr>
          </a:p>
        </p:txBody>
      </p:sp>
    </p:spTree>
    <p:extLst>
      <p:ext uri="{BB962C8B-B14F-4D97-AF65-F5344CB8AC3E}">
        <p14:creationId xmlns:p14="http://schemas.microsoft.com/office/powerpoint/2010/main" val="4831128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Evaluation Criteria</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1945089587"/>
              </p:ext>
            </p:extLst>
          </p:nvPr>
        </p:nvGraphicFramePr>
        <p:xfrm>
          <a:off x="1371600" y="1997513"/>
          <a:ext cx="9083842" cy="4016028"/>
        </p:xfrm>
        <a:graphic>
          <a:graphicData uri="http://schemas.openxmlformats.org/drawingml/2006/table">
            <a:tbl>
              <a:tblPr firstRow="1" bandRow="1">
                <a:tableStyleId>{5C22544A-7EE6-4342-B048-85BDC9FD1C3A}</a:tableStyleId>
              </a:tblPr>
              <a:tblGrid>
                <a:gridCol w="4541921">
                  <a:extLst>
                    <a:ext uri="{9D8B030D-6E8A-4147-A177-3AD203B41FA5}">
                      <a16:colId xmlns:a16="http://schemas.microsoft.com/office/drawing/2014/main" val="20000"/>
                    </a:ext>
                  </a:extLst>
                </a:gridCol>
                <a:gridCol w="4541921">
                  <a:extLst>
                    <a:ext uri="{9D8B030D-6E8A-4147-A177-3AD203B41FA5}">
                      <a16:colId xmlns:a16="http://schemas.microsoft.com/office/drawing/2014/main" val="20001"/>
                    </a:ext>
                  </a:extLst>
                </a:gridCol>
              </a:tblGrid>
              <a:tr h="377597">
                <a:tc>
                  <a:txBody>
                    <a:bodyPr/>
                    <a:lstStyle/>
                    <a:p>
                      <a:pPr marL="0" marR="0" algn="ctr">
                        <a:spcBef>
                          <a:spcPts val="0"/>
                        </a:spcBef>
                        <a:spcAft>
                          <a:spcPts val="0"/>
                        </a:spcAft>
                      </a:pPr>
                      <a:r>
                        <a:rPr lang="en-US" sz="1500" b="1" dirty="0">
                          <a:solidFill>
                            <a:srgbClr val="101D49"/>
                          </a:solidFill>
                          <a:latin typeface="+mn-lt"/>
                          <a:ea typeface="Times New Roman"/>
                          <a:cs typeface="Calibri"/>
                        </a:rPr>
                        <a:t>Criteria</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1" dirty="0">
                          <a:solidFill>
                            <a:srgbClr val="101D49"/>
                          </a:solidFill>
                          <a:latin typeface="+mn-lt"/>
                          <a:ea typeface="Times New Roman"/>
                          <a:cs typeface="Calibri"/>
                        </a:rPr>
                        <a:t>Points</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377597">
                <a:tc>
                  <a:txBody>
                    <a:bodyPr/>
                    <a:lstStyle/>
                    <a:p>
                      <a:pPr marL="342900" marR="0" lvl="0" indent="-342900">
                        <a:spcBef>
                          <a:spcPts val="0"/>
                        </a:spcBef>
                        <a:spcAft>
                          <a:spcPts val="0"/>
                        </a:spcAft>
                        <a:buFont typeface="+mj-lt"/>
                        <a:buAutoNum type="arabicPeriod"/>
                      </a:pPr>
                      <a:r>
                        <a:rPr lang="en-US" sz="1500" b="1" spc="-10" dirty="0">
                          <a:solidFill>
                            <a:srgbClr val="101D49"/>
                          </a:solidFill>
                          <a:latin typeface="+mn-lt"/>
                          <a:ea typeface="Times New Roman"/>
                          <a:cs typeface="Calibri"/>
                        </a:rPr>
                        <a:t>Adherence to Mandatory Requirements</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dirty="0">
                          <a:solidFill>
                            <a:srgbClr val="101D49"/>
                          </a:solidFill>
                          <a:latin typeface="+mn-lt"/>
                          <a:ea typeface="Times New Roman"/>
                          <a:cs typeface="Calibri"/>
                        </a:rPr>
                        <a:t>Pass/Fail</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36688">
                <a:tc>
                  <a:txBody>
                    <a:bodyPr/>
                    <a:lstStyle/>
                    <a:p>
                      <a:pPr marL="342900" marR="0" lvl="0" indent="-342900">
                        <a:spcBef>
                          <a:spcPts val="0"/>
                        </a:spcBef>
                        <a:spcAft>
                          <a:spcPts val="0"/>
                        </a:spcAft>
                        <a:buFont typeface="+mj-lt"/>
                        <a:buAutoNum type="arabicPeriod" startAt="2"/>
                      </a:pPr>
                      <a:r>
                        <a:rPr lang="en-US" sz="1500" b="1" dirty="0">
                          <a:solidFill>
                            <a:srgbClr val="101D49"/>
                          </a:solidFill>
                          <a:latin typeface="+mn-lt"/>
                          <a:ea typeface="Times New Roman"/>
                          <a:cs typeface="Calibri"/>
                        </a:rPr>
                        <a:t>Management Assessment/Quality (Business and Technical Proposal)</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dirty="0">
                          <a:solidFill>
                            <a:srgbClr val="101D49"/>
                          </a:solidFill>
                          <a:latin typeface="+mn-lt"/>
                          <a:ea typeface="Times New Roman"/>
                          <a:cs typeface="Calibri"/>
                        </a:rPr>
                        <a:t>50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77597">
                <a:tc>
                  <a:txBody>
                    <a:bodyPr/>
                    <a:lstStyle/>
                    <a:p>
                      <a:pPr marL="342900" marR="0" lvl="0" indent="-342900">
                        <a:spcBef>
                          <a:spcPts val="0"/>
                        </a:spcBef>
                        <a:spcAft>
                          <a:spcPts val="0"/>
                        </a:spcAft>
                        <a:buFont typeface="+mj-lt"/>
                        <a:buAutoNum type="arabicPeriod" startAt="3"/>
                      </a:pPr>
                      <a:r>
                        <a:rPr lang="en-US" sz="1500" b="1" dirty="0">
                          <a:solidFill>
                            <a:srgbClr val="101D49"/>
                          </a:solidFill>
                          <a:latin typeface="+mn-lt"/>
                          <a:ea typeface="Times New Roman"/>
                          <a:cs typeface="Calibri"/>
                        </a:rPr>
                        <a:t>Cost (Cost Proposal)</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mn-lt"/>
                          <a:ea typeface="Times New Roman"/>
                          <a:cs typeface="Calibri"/>
                        </a:rPr>
                        <a:t>30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377597">
                <a:tc>
                  <a:txBody>
                    <a:bodyPr/>
                    <a:lstStyle/>
                    <a:p>
                      <a:pPr marL="0" marR="0" lvl="0" indent="0">
                        <a:spcBef>
                          <a:spcPts val="0"/>
                        </a:spcBef>
                        <a:spcAft>
                          <a:spcPts val="0"/>
                        </a:spcAft>
                        <a:buFont typeface="+mj-lt"/>
                        <a:buNone/>
                      </a:pPr>
                      <a:r>
                        <a:rPr lang="en-US" sz="1500" b="1" dirty="0">
                          <a:solidFill>
                            <a:srgbClr val="101D49"/>
                          </a:solidFill>
                          <a:latin typeface="+mn-lt"/>
                          <a:ea typeface="Times New Roman"/>
                          <a:cs typeface="Times New Roman"/>
                        </a:rPr>
                        <a:t>4.    Buy Indiana</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mn-lt"/>
                          <a:ea typeface="Times New Roman"/>
                          <a:cs typeface="Calibri"/>
                        </a:rPr>
                        <a:t>5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84444633"/>
                  </a:ext>
                </a:extLst>
              </a:tr>
              <a:tr h="536688">
                <a:tc>
                  <a:txBody>
                    <a:bodyPr/>
                    <a:lstStyle/>
                    <a:p>
                      <a:pPr marL="0" marR="0" lvl="0" indent="0">
                        <a:spcBef>
                          <a:spcPts val="0"/>
                        </a:spcBef>
                        <a:spcAft>
                          <a:spcPts val="0"/>
                        </a:spcAft>
                        <a:buFont typeface="+mj-lt"/>
                        <a:buNone/>
                      </a:pPr>
                      <a:r>
                        <a:rPr lang="en-US" sz="1500" b="1" dirty="0">
                          <a:solidFill>
                            <a:srgbClr val="101D49"/>
                          </a:solidFill>
                          <a:latin typeface="+mn-lt"/>
                          <a:ea typeface="Times New Roman"/>
                          <a:cs typeface="Times New Roman"/>
                        </a:rPr>
                        <a:t>5.  Minority Business Enterprise Subcontractor Commitment</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dirty="0">
                          <a:solidFill>
                            <a:srgbClr val="101D49"/>
                          </a:solidFill>
                          <a:latin typeface="+mn-lt"/>
                          <a:ea typeface="Times New Roman"/>
                          <a:cs typeface="Calibri"/>
                        </a:rPr>
                        <a:t>5 points</a:t>
                      </a:r>
                    </a:p>
                    <a:p>
                      <a:pPr marL="0" marR="0" algn="ctr">
                        <a:spcBef>
                          <a:spcPts val="0"/>
                        </a:spcBef>
                        <a:spcAft>
                          <a:spcPts val="0"/>
                        </a:spcAft>
                      </a:pPr>
                      <a:r>
                        <a:rPr lang="en-US" sz="1500" b="1" kern="1200" dirty="0">
                          <a:solidFill>
                            <a:srgbClr val="101D49"/>
                          </a:solidFill>
                          <a:latin typeface="+mn-lt"/>
                          <a:ea typeface="Times New Roman"/>
                          <a:cs typeface="Calibri"/>
                        </a:rPr>
                        <a:t>(1 bonus point is available, see Section 3.2.5) </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536688">
                <a:tc>
                  <a:txBody>
                    <a:bodyPr/>
                    <a:lstStyle/>
                    <a:p>
                      <a:pPr marL="0" marR="0" lvl="0" indent="0">
                        <a:spcBef>
                          <a:spcPts val="0"/>
                        </a:spcBef>
                        <a:spcAft>
                          <a:spcPts val="0"/>
                        </a:spcAft>
                        <a:buFont typeface="+mj-lt"/>
                        <a:buNone/>
                      </a:pPr>
                      <a:r>
                        <a:rPr lang="en-US" sz="1500" b="1" dirty="0">
                          <a:solidFill>
                            <a:srgbClr val="101D49"/>
                          </a:solidFill>
                          <a:latin typeface="+mn-lt"/>
                          <a:ea typeface="Times New Roman"/>
                          <a:cs typeface="Calibri"/>
                        </a:rPr>
                        <a:t>6. Women Business Enterprise Subcontractor Commitment</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dirty="0">
                          <a:solidFill>
                            <a:srgbClr val="101D49"/>
                          </a:solidFill>
                          <a:latin typeface="+mn-lt"/>
                          <a:ea typeface="Times New Roman"/>
                          <a:cs typeface="Calibri"/>
                        </a:rPr>
                        <a:t>5 points</a:t>
                      </a:r>
                    </a:p>
                    <a:p>
                      <a:pPr marL="0" marR="0" algn="ctr">
                        <a:spcBef>
                          <a:spcPts val="0"/>
                        </a:spcBef>
                        <a:spcAft>
                          <a:spcPts val="0"/>
                        </a:spcAft>
                      </a:pPr>
                      <a:r>
                        <a:rPr lang="en-US" sz="1500" b="1" dirty="0">
                          <a:solidFill>
                            <a:srgbClr val="101D49"/>
                          </a:solidFill>
                          <a:latin typeface="+mn-lt"/>
                          <a:ea typeface="Times New Roman"/>
                          <a:cs typeface="Calibri"/>
                        </a:rPr>
                        <a:t>(1 bonus point is available, see Section 3.2.6) </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536688">
                <a:tc>
                  <a:txBody>
                    <a:bodyPr/>
                    <a:lstStyle/>
                    <a:p>
                      <a:pPr marL="0" marR="0" lvl="0" indent="0">
                        <a:spcBef>
                          <a:spcPts val="0"/>
                        </a:spcBef>
                        <a:spcAft>
                          <a:spcPts val="0"/>
                        </a:spcAft>
                        <a:buFont typeface="+mj-lt"/>
                        <a:buNone/>
                      </a:pPr>
                      <a:r>
                        <a:rPr lang="en-US" sz="1500" b="1" dirty="0">
                          <a:solidFill>
                            <a:srgbClr val="101D49"/>
                          </a:solidFill>
                          <a:latin typeface="+mn-lt"/>
                          <a:ea typeface="Times New Roman"/>
                          <a:cs typeface="Times New Roman"/>
                        </a:rPr>
                        <a:t>7. Indiana Veteran Owned Small Business Subcontractor Commitment</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dirty="0">
                          <a:solidFill>
                            <a:srgbClr val="101D49"/>
                          </a:solidFill>
                          <a:latin typeface="+mn-lt"/>
                          <a:ea typeface="Times New Roman"/>
                          <a:cs typeface="Calibri"/>
                        </a:rPr>
                        <a:t>5 points                                                                             (1 bonus point is available, see Section 3.2.7)</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97865524"/>
                  </a:ext>
                </a:extLst>
              </a:tr>
              <a:tr h="313168">
                <a:tc>
                  <a:txBody>
                    <a:bodyPr/>
                    <a:lstStyle/>
                    <a:p>
                      <a:pPr marL="0" marR="0" algn="ctr">
                        <a:spcBef>
                          <a:spcPts val="0"/>
                        </a:spcBef>
                        <a:spcAft>
                          <a:spcPts val="0"/>
                        </a:spcAft>
                      </a:pPr>
                      <a:r>
                        <a:rPr lang="en-US" sz="1500" b="1" dirty="0">
                          <a:solidFill>
                            <a:srgbClr val="101D49"/>
                          </a:solidFill>
                          <a:latin typeface="+mn-lt"/>
                          <a:ea typeface="Times New Roman"/>
                          <a:cs typeface="Calibri"/>
                        </a:rPr>
                        <a:t>Total</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1" dirty="0">
                          <a:solidFill>
                            <a:srgbClr val="101D49"/>
                          </a:solidFill>
                          <a:latin typeface="+mn-lt"/>
                          <a:ea typeface="Times New Roman"/>
                          <a:cs typeface="Calibri"/>
                        </a:rPr>
                        <a:t>100 (103 if bonus awarded)</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6535448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t>Minority and Women’s Business Enterprises</a:t>
            </a:r>
          </a:p>
        </p:txBody>
      </p:sp>
      <p:sp>
        <p:nvSpPr>
          <p:cNvPr id="6" name="Content Placeholder 5"/>
          <p:cNvSpPr>
            <a:spLocks noGrp="1"/>
          </p:cNvSpPr>
          <p:nvPr>
            <p:ph idx="1"/>
          </p:nvPr>
        </p:nvSpPr>
        <p:spPr>
          <a:xfrm>
            <a:off x="1371600" y="2035375"/>
            <a:ext cx="9601200" cy="3525252"/>
          </a:xfrm>
        </p:spPr>
        <p:txBody>
          <a:bodyPr>
            <a:normAutofit fontScale="92500" lnSpcReduction="20000"/>
          </a:bodyPr>
          <a:lstStyle/>
          <a:p>
            <a:pPr marL="0" indent="0">
              <a:lnSpc>
                <a:spcPct val="110000"/>
              </a:lnSpc>
              <a:buNone/>
              <a:defRPr/>
            </a:pPr>
            <a:r>
              <a:rPr lang="en-US" altLang="en-US" sz="2600" b="1" dirty="0">
                <a:solidFill>
                  <a:srgbClr val="101D49"/>
                </a:solidFill>
              </a:rPr>
              <a:t>Mission/Vision </a:t>
            </a:r>
          </a:p>
          <a:p>
            <a:pPr lvl="1"/>
            <a:r>
              <a:rPr lang="en-US" altLang="en-US" sz="2600" i="0" dirty="0">
                <a:solidFill>
                  <a:srgbClr val="101D49"/>
                </a:solidFill>
              </a:rPr>
              <a:t>Promote, monitor, and enforce the standards for certification of minority and women’s business enterprises.</a:t>
            </a:r>
          </a:p>
          <a:p>
            <a:pPr lvl="1"/>
            <a:r>
              <a:rPr lang="en-US" altLang="en-US" sz="2600" i="0" dirty="0">
                <a:solidFill>
                  <a:srgbClr val="101D49"/>
                </a:solidFill>
              </a:rPr>
              <a:t>Provide equal opportunity to minority and women enterprises in the state’s procurement and contracting process.</a:t>
            </a:r>
          </a:p>
          <a:p>
            <a:pPr marL="0" indent="0">
              <a:lnSpc>
                <a:spcPct val="110000"/>
              </a:lnSpc>
              <a:buNone/>
              <a:defRPr/>
            </a:pPr>
            <a:r>
              <a:rPr lang="en-US" sz="2600" b="1" dirty="0">
                <a:solidFill>
                  <a:srgbClr val="101D49"/>
                </a:solidFill>
              </a:rPr>
              <a:t>Nondiscrimination and Antidiscrimination Laws</a:t>
            </a:r>
          </a:p>
          <a:p>
            <a:pPr lvl="1"/>
            <a:r>
              <a:rPr lang="en-US" sz="2600" i="0" dirty="0">
                <a:solidFill>
                  <a:srgbClr val="101D49"/>
                </a:solidFill>
              </a:rPr>
              <a:t>Pursuant to Indiana Civil Rights Law, specifically IC §22-9-1-10, every state contract shall contain a provision requiring the contractor and subcontractors to not discriminate against any employee or applicant with respect to Protected Characteristics</a:t>
            </a:r>
          </a:p>
          <a:p>
            <a:endParaRPr lang="en-US" dirty="0"/>
          </a:p>
        </p:txBody>
      </p:sp>
    </p:spTree>
    <p:extLst>
      <p:ext uri="{BB962C8B-B14F-4D97-AF65-F5344CB8AC3E}">
        <p14:creationId xmlns:p14="http://schemas.microsoft.com/office/powerpoint/2010/main" val="6290866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t>Minority and Women’s Business Enterprises</a:t>
            </a:r>
          </a:p>
        </p:txBody>
      </p:sp>
      <p:sp>
        <p:nvSpPr>
          <p:cNvPr id="6" name="Content Placeholder 5"/>
          <p:cNvSpPr>
            <a:spLocks noGrp="1"/>
          </p:cNvSpPr>
          <p:nvPr>
            <p:ph idx="1"/>
          </p:nvPr>
        </p:nvSpPr>
        <p:spPr>
          <a:xfrm>
            <a:off x="1371600" y="1900992"/>
            <a:ext cx="9601200" cy="4199023"/>
          </a:xfrm>
        </p:spPr>
        <p:txBody>
          <a:bodyPr>
            <a:normAutofit fontScale="85000" lnSpcReduction="20000"/>
          </a:bodyPr>
          <a:lstStyle/>
          <a:p>
            <a:pPr marL="0" indent="0">
              <a:buNone/>
            </a:pPr>
            <a:r>
              <a:rPr lang="en-US" altLang="en-US" sz="2600" b="1" dirty="0">
                <a:solidFill>
                  <a:srgbClr val="101D49"/>
                </a:solidFill>
              </a:rPr>
              <a:t>Contact Information</a:t>
            </a:r>
          </a:p>
          <a:p>
            <a:pPr lvl="1"/>
            <a:r>
              <a:rPr lang="en-US" altLang="en-US" sz="2600" i="0" dirty="0">
                <a:solidFill>
                  <a:srgbClr val="101D49"/>
                </a:solidFill>
              </a:rPr>
              <a:t>Phone: 317-232-3061</a:t>
            </a:r>
          </a:p>
          <a:p>
            <a:pPr lvl="1"/>
            <a:r>
              <a:rPr lang="en-US" altLang="en-US" sz="2600" i="0" dirty="0">
                <a:solidFill>
                  <a:srgbClr val="101D49"/>
                </a:solidFill>
              </a:rPr>
              <a:t>E-mail</a:t>
            </a:r>
            <a:r>
              <a:rPr lang="en-US" altLang="en-US" sz="2600" b="1" i="0" dirty="0">
                <a:solidFill>
                  <a:srgbClr val="101D49"/>
                </a:solidFill>
              </a:rPr>
              <a:t>:</a:t>
            </a:r>
            <a:r>
              <a:rPr lang="en-US" altLang="en-US" sz="2600" i="0" dirty="0">
                <a:solidFill>
                  <a:srgbClr val="101D49"/>
                </a:solidFill>
              </a:rPr>
              <a:t> </a:t>
            </a:r>
            <a:r>
              <a:rPr lang="en-US" altLang="en-US" sz="2600" i="0" dirty="0">
                <a:hlinkClick r:id="rId2"/>
              </a:rPr>
              <a:t>mwbecompliance@idoa.in.gov</a:t>
            </a:r>
            <a:endParaRPr lang="en-US" altLang="en-US" sz="2600" i="0" dirty="0"/>
          </a:p>
          <a:p>
            <a:pPr lvl="1"/>
            <a:r>
              <a:rPr lang="en-US" altLang="en-US" sz="2600" i="0" dirty="0">
                <a:solidFill>
                  <a:srgbClr val="101D49"/>
                </a:solidFill>
              </a:rPr>
              <a:t>Web: </a:t>
            </a:r>
            <a:r>
              <a:rPr lang="en-US" altLang="en-US" sz="2600" i="0" dirty="0">
                <a:hlinkClick r:id="rId3"/>
              </a:rPr>
              <a:t>www.in.gov/idoa/mwbe</a:t>
            </a:r>
            <a:br>
              <a:rPr lang="en-US" altLang="en-US" sz="2600" i="0" dirty="0"/>
            </a:br>
            <a:endParaRPr lang="en-US" altLang="en-US" sz="2600" i="0" dirty="0"/>
          </a:p>
          <a:p>
            <a:pPr marL="0" indent="0">
              <a:buNone/>
            </a:pPr>
            <a:r>
              <a:rPr lang="en-US" altLang="en-US" sz="2600" b="1" dirty="0">
                <a:solidFill>
                  <a:srgbClr val="101D49"/>
                </a:solidFill>
              </a:rPr>
              <a:t>Complete Attachment A, MBE/WBE Form</a:t>
            </a:r>
          </a:p>
          <a:p>
            <a:pPr>
              <a:buNone/>
            </a:pPr>
            <a:r>
              <a:rPr lang="en-US" altLang="en-US" sz="2600" dirty="0">
                <a:solidFill>
                  <a:srgbClr val="101D49"/>
                </a:solidFill>
              </a:rPr>
              <a:t>	- Include sub-contractor letter of commitment</a:t>
            </a:r>
            <a:br>
              <a:rPr lang="en-US" altLang="en-US" sz="2600" dirty="0">
                <a:solidFill>
                  <a:srgbClr val="101D49"/>
                </a:solidFill>
              </a:rPr>
            </a:br>
            <a:r>
              <a:rPr lang="en-US" altLang="en-US" sz="2600" dirty="0">
                <a:solidFill>
                  <a:srgbClr val="101D49"/>
                </a:solidFill>
              </a:rPr>
              <a:t> </a:t>
            </a:r>
          </a:p>
          <a:p>
            <a:pPr marL="0" indent="0">
              <a:buNone/>
            </a:pPr>
            <a:r>
              <a:rPr lang="en-US" altLang="en-US" sz="2600" b="1" dirty="0">
                <a:solidFill>
                  <a:srgbClr val="101D49"/>
                </a:solidFill>
              </a:rPr>
              <a:t>Goals for Proposal</a:t>
            </a:r>
          </a:p>
          <a:p>
            <a:pPr>
              <a:buNone/>
            </a:pPr>
            <a:r>
              <a:rPr lang="en-US" altLang="en-US" sz="2600" dirty="0">
                <a:solidFill>
                  <a:srgbClr val="101D49"/>
                </a:solidFill>
              </a:rPr>
              <a:t>	- 8% Minority Business Enterprise</a:t>
            </a:r>
          </a:p>
          <a:p>
            <a:pPr>
              <a:buNone/>
            </a:pPr>
            <a:r>
              <a:rPr lang="en-US" altLang="en-US" sz="2600" dirty="0">
                <a:solidFill>
                  <a:srgbClr val="101D49"/>
                </a:solidFill>
              </a:rPr>
              <a:t>	- 11% Women’s Business Enterprise</a:t>
            </a:r>
            <a:endParaRPr lang="en-US" sz="2600" dirty="0">
              <a:solidFill>
                <a:srgbClr val="101D49"/>
              </a:solidFill>
            </a:endParaRPr>
          </a:p>
          <a:p>
            <a:endParaRPr lang="en-US" dirty="0"/>
          </a:p>
        </p:txBody>
      </p:sp>
    </p:spTree>
    <p:extLst>
      <p:ext uri="{BB962C8B-B14F-4D97-AF65-F5344CB8AC3E}">
        <p14:creationId xmlns:p14="http://schemas.microsoft.com/office/powerpoint/2010/main" val="41428647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3EC6557-E213-4D8D-83EC-513280F8E977}"/>
              </a:ext>
            </a:extLst>
          </p:cNvPr>
          <p:cNvPicPr>
            <a:picLocks noChangeAspect="1"/>
          </p:cNvPicPr>
          <p:nvPr/>
        </p:nvPicPr>
        <p:blipFill>
          <a:blip r:embed="rId2"/>
          <a:stretch>
            <a:fillRect/>
          </a:stretch>
        </p:blipFill>
        <p:spPr>
          <a:xfrm>
            <a:off x="3745346" y="449339"/>
            <a:ext cx="4701309" cy="5994653"/>
          </a:xfrm>
          <a:prstGeom prst="rect">
            <a:avLst/>
          </a:prstGeom>
        </p:spPr>
      </p:pic>
    </p:spTree>
    <p:extLst>
      <p:ext uri="{BB962C8B-B14F-4D97-AF65-F5344CB8AC3E}">
        <p14:creationId xmlns:p14="http://schemas.microsoft.com/office/powerpoint/2010/main" val="12830045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t>Minority and Women’s Business Enterprises</a:t>
            </a:r>
          </a:p>
        </p:txBody>
      </p:sp>
      <p:sp>
        <p:nvSpPr>
          <p:cNvPr id="6" name="Content Placeholder 5"/>
          <p:cNvSpPr>
            <a:spLocks noGrp="1"/>
          </p:cNvSpPr>
          <p:nvPr>
            <p:ph idx="1"/>
          </p:nvPr>
        </p:nvSpPr>
        <p:spPr>
          <a:xfrm>
            <a:off x="1371600" y="2286005"/>
            <a:ext cx="9601200" cy="2851480"/>
          </a:xfrm>
        </p:spPr>
        <p:txBody>
          <a:bodyPr>
            <a:normAutofit fontScale="92500"/>
          </a:bodyPr>
          <a:lstStyle/>
          <a:p>
            <a:pPr marL="0" indent="0">
              <a:lnSpc>
                <a:spcPct val="110000"/>
              </a:lnSpc>
              <a:buNone/>
              <a:defRPr/>
            </a:pPr>
            <a:r>
              <a:rPr lang="en-US" b="1" dirty="0">
                <a:solidFill>
                  <a:srgbClr val="101D49"/>
                </a:solidFill>
              </a:rPr>
              <a:t>Prime contractors must ensure that the proposed subcontractors meet the following criteria:</a:t>
            </a:r>
          </a:p>
          <a:p>
            <a:pPr lvl="0"/>
            <a:r>
              <a:rPr lang="en-US" dirty="0">
                <a:solidFill>
                  <a:srgbClr val="101D49"/>
                </a:solidFill>
              </a:rPr>
              <a:t>Are listed in the IDOA Directory of Certified Firms, on or before the proposal due date, national diversity plans are generally not accepted. The directory can be found here: </a:t>
            </a:r>
            <a:r>
              <a:rPr lang="en-US" dirty="0">
                <a:hlinkClick r:id="rId2"/>
              </a:rPr>
              <a:t>http://www.in.gov/idoa/mwbe/2743.htm</a:t>
            </a:r>
            <a:r>
              <a:rPr lang="en-US" dirty="0"/>
              <a:t>. </a:t>
            </a:r>
          </a:p>
          <a:p>
            <a:r>
              <a:rPr lang="en-US" b="1" dirty="0">
                <a:solidFill>
                  <a:srgbClr val="101D49"/>
                </a:solidFill>
              </a:rPr>
              <a:t>Serve a Valuable Scope Contribution (VSC) on the engagement, as confirmed by the State.</a:t>
            </a:r>
          </a:p>
          <a:p>
            <a:r>
              <a:rPr lang="en-US" dirty="0">
                <a:solidFill>
                  <a:srgbClr val="101D49"/>
                </a:solidFill>
              </a:rPr>
              <a:t>Provide the goods or services specific to the contract and within the industry area for which it is certified.</a:t>
            </a:r>
          </a:p>
          <a:p>
            <a:endParaRPr lang="en-US" dirty="0"/>
          </a:p>
        </p:txBody>
      </p:sp>
    </p:spTree>
    <p:extLst>
      <p:ext uri="{BB962C8B-B14F-4D97-AF65-F5344CB8AC3E}">
        <p14:creationId xmlns:p14="http://schemas.microsoft.com/office/powerpoint/2010/main" val="35425362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t>Minority and Women’s Business Enterprises</a:t>
            </a:r>
          </a:p>
        </p:txBody>
      </p:sp>
      <p:sp>
        <p:nvSpPr>
          <p:cNvPr id="6" name="Content Placeholder 5"/>
          <p:cNvSpPr>
            <a:spLocks noGrp="1"/>
          </p:cNvSpPr>
          <p:nvPr>
            <p:ph idx="1"/>
          </p:nvPr>
        </p:nvSpPr>
        <p:spPr/>
        <p:txBody>
          <a:bodyPr>
            <a:normAutofit/>
          </a:bodyPr>
          <a:lstStyle/>
          <a:p>
            <a:pPr marL="0" indent="0">
              <a:buNone/>
            </a:pPr>
            <a:r>
              <a:rPr lang="en-US" b="1" dirty="0">
                <a:solidFill>
                  <a:srgbClr val="101D49"/>
                </a:solidFill>
              </a:rPr>
              <a:t>Prime contractors should note the following: </a:t>
            </a:r>
          </a:p>
          <a:p>
            <a:pPr lvl="0"/>
            <a:r>
              <a:rPr lang="en-US" dirty="0">
                <a:solidFill>
                  <a:srgbClr val="101D49"/>
                </a:solidFill>
              </a:rPr>
              <a:t>Subcontractors’ MBE/WBE Certification Letter, provided by IDOA, must accompany the proposal to show current status of certification.</a:t>
            </a:r>
          </a:p>
          <a:p>
            <a:pPr lvl="0"/>
            <a:r>
              <a:rPr lang="en-US" dirty="0">
                <a:solidFill>
                  <a:srgbClr val="101D49"/>
                </a:solidFill>
              </a:rPr>
              <a:t>Each firm may only serve as one classification – MBE or WBE (see section 1.22)</a:t>
            </a:r>
          </a:p>
          <a:p>
            <a:pPr lvl="0"/>
            <a:r>
              <a:rPr lang="en-US" dirty="0">
                <a:solidFill>
                  <a:srgbClr val="101D49"/>
                </a:solidFill>
              </a:rPr>
              <a:t>Pursuant to 25 IAC 5-6-2(b)(d), a Prime Contractor who is an MBE or WBE must meet subcontractor goals by using other listed certified firms.  Certified Prime Contractors cannot count their own workforce or companies to meet this requirement.</a:t>
            </a:r>
          </a:p>
          <a:p>
            <a:endParaRPr lang="en-US" dirty="0"/>
          </a:p>
        </p:txBody>
      </p:sp>
    </p:spTree>
    <p:extLst>
      <p:ext uri="{BB962C8B-B14F-4D97-AF65-F5344CB8AC3E}">
        <p14:creationId xmlns:p14="http://schemas.microsoft.com/office/powerpoint/2010/main" val="3328580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a:xfrm>
            <a:off x="1371600" y="2298033"/>
            <a:ext cx="4443984" cy="3569372"/>
          </a:xfrm>
        </p:spPr>
        <p:txBody>
          <a:bodyPr>
            <a:noAutofit/>
          </a:bodyPr>
          <a:lstStyle/>
          <a:p>
            <a:pPr>
              <a:spcBef>
                <a:spcPts val="0"/>
              </a:spcBef>
            </a:pPr>
            <a:r>
              <a:rPr lang="en-US" dirty="0">
                <a:solidFill>
                  <a:srgbClr val="101D49"/>
                </a:solidFill>
                <a:latin typeface="Times New Roman" panose="02020603050405020304" pitchFamily="18" charset="0"/>
                <a:cs typeface="Times New Roman" panose="02020603050405020304" pitchFamily="18" charset="0"/>
              </a:rPr>
              <a:t>General Information </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Purpose of RFP</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Term of Contract</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Key Dates</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Proposal Preparation</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Executive Summary</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Attestation Form</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Confidential Information</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Indiana Economic Impact Form</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Business Proposal </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Technical Proposal </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Cost Proposal</a:t>
            </a:r>
          </a:p>
          <a:p>
            <a:pPr marL="530339" lvl="1" indent="0">
              <a:spcBef>
                <a:spcPts val="0"/>
              </a:spcBef>
              <a:buNone/>
            </a:pPr>
            <a:endParaRPr lang="en-US" sz="2400" dirty="0">
              <a:solidFill>
                <a:srgbClr val="101D49"/>
              </a:solidFill>
            </a:endParaRPr>
          </a:p>
        </p:txBody>
      </p:sp>
      <p:sp>
        <p:nvSpPr>
          <p:cNvPr id="9" name="Content Placeholder 8"/>
          <p:cNvSpPr>
            <a:spLocks noGrp="1"/>
          </p:cNvSpPr>
          <p:nvPr>
            <p:ph sz="quarter" idx="4"/>
          </p:nvPr>
        </p:nvSpPr>
        <p:spPr>
          <a:xfrm>
            <a:off x="6528816" y="2298033"/>
            <a:ext cx="4443984" cy="3689688"/>
          </a:xfrm>
        </p:spPr>
        <p:txBody>
          <a:bodyPr>
            <a:normAutofit/>
          </a:bodyPr>
          <a:lstStyle/>
          <a:p>
            <a:pPr lvl="0">
              <a:spcBef>
                <a:spcPts val="0"/>
              </a:spcBef>
            </a:pPr>
            <a:r>
              <a:rPr lang="en-US" dirty="0">
                <a:solidFill>
                  <a:srgbClr val="101D49"/>
                </a:solidFill>
                <a:latin typeface="Times New Roman" panose="02020603050405020304" pitchFamily="18" charset="0"/>
                <a:cs typeface="Times New Roman" panose="02020603050405020304" pitchFamily="18" charset="0"/>
              </a:rPr>
              <a:t>Evaluation Criteria</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Minority and Women’s Business Enterprises (M/WBE)</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Indiana Veteran Owned Small Business Enterprises (IVOSB)</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Submission Requirements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Optional Forms/Documents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Required Forms/Documents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Additional Information</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Questions (Attachment G)</a:t>
            </a:r>
          </a:p>
          <a:p>
            <a:endParaRPr lang="en-US" dirty="0"/>
          </a:p>
        </p:txBody>
      </p:sp>
      <p:sp>
        <p:nvSpPr>
          <p:cNvPr id="5" name="Title 4"/>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Agenda</a:t>
            </a:r>
          </a:p>
        </p:txBody>
      </p:sp>
    </p:spTree>
    <p:extLst>
      <p:ext uri="{BB962C8B-B14F-4D97-AF65-F5344CB8AC3E}">
        <p14:creationId xmlns:p14="http://schemas.microsoft.com/office/powerpoint/2010/main" val="35961262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t>Minority and Women’s Business Enterprises</a:t>
            </a:r>
          </a:p>
        </p:txBody>
      </p:sp>
      <p:pic>
        <p:nvPicPr>
          <p:cNvPr id="5" name="Picture 4">
            <a:extLst>
              <a:ext uri="{FF2B5EF4-FFF2-40B4-BE49-F238E27FC236}">
                <a16:creationId xmlns:a16="http://schemas.microsoft.com/office/drawing/2014/main" id="{10729C31-9C2C-D2C8-5D84-1613FF008CA4}"/>
              </a:ext>
            </a:extLst>
          </p:cNvPr>
          <p:cNvPicPr>
            <a:picLocks noChangeAspect="1"/>
          </p:cNvPicPr>
          <p:nvPr/>
        </p:nvPicPr>
        <p:blipFill>
          <a:blip r:embed="rId3"/>
          <a:stretch>
            <a:fillRect/>
          </a:stretch>
        </p:blipFill>
        <p:spPr>
          <a:xfrm>
            <a:off x="1686463" y="1583213"/>
            <a:ext cx="8801967" cy="4486274"/>
          </a:xfrm>
          <a:prstGeom prst="rect">
            <a:avLst/>
          </a:prstGeom>
        </p:spPr>
      </p:pic>
      <p:sp>
        <p:nvSpPr>
          <p:cNvPr id="7" name="Right Arrow 10">
            <a:extLst>
              <a:ext uri="{FF2B5EF4-FFF2-40B4-BE49-F238E27FC236}">
                <a16:creationId xmlns:a16="http://schemas.microsoft.com/office/drawing/2014/main" id="{0B59D8D5-1A76-4A81-B70D-CA2B82D74BEA}"/>
              </a:ext>
            </a:extLst>
          </p:cNvPr>
          <p:cNvSpPr/>
          <p:nvPr/>
        </p:nvSpPr>
        <p:spPr>
          <a:xfrm>
            <a:off x="1202093" y="2520666"/>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9" name="Right Arrow 10">
            <a:extLst>
              <a:ext uri="{FF2B5EF4-FFF2-40B4-BE49-F238E27FC236}">
                <a16:creationId xmlns:a16="http://schemas.microsoft.com/office/drawing/2014/main" id="{0B59D8D5-1A76-4A81-B70D-CA2B82D74BEA}"/>
              </a:ext>
            </a:extLst>
          </p:cNvPr>
          <p:cNvSpPr/>
          <p:nvPr/>
        </p:nvSpPr>
        <p:spPr>
          <a:xfrm>
            <a:off x="1259781" y="4386911"/>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10" name="Right Arrow 10">
            <a:extLst>
              <a:ext uri="{FF2B5EF4-FFF2-40B4-BE49-F238E27FC236}">
                <a16:creationId xmlns:a16="http://schemas.microsoft.com/office/drawing/2014/main" id="{0B59D8D5-1A76-4A81-B70D-CA2B82D74BEA}"/>
              </a:ext>
            </a:extLst>
          </p:cNvPr>
          <p:cNvSpPr/>
          <p:nvPr/>
        </p:nvSpPr>
        <p:spPr>
          <a:xfrm>
            <a:off x="1202093" y="4805067"/>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11" name="Right Arrow 10"/>
          <p:cNvSpPr/>
          <p:nvPr/>
        </p:nvSpPr>
        <p:spPr>
          <a:xfrm rot="10800000" flipV="1">
            <a:off x="10084764" y="4729812"/>
            <a:ext cx="775141" cy="303855"/>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8" name="Right Arrow 10">
            <a:extLst>
              <a:ext uri="{FF2B5EF4-FFF2-40B4-BE49-F238E27FC236}">
                <a16:creationId xmlns:a16="http://schemas.microsoft.com/office/drawing/2014/main" id="{0B59D8D5-1A76-4A81-B70D-CA2B82D74BEA}"/>
              </a:ext>
            </a:extLst>
          </p:cNvPr>
          <p:cNvSpPr/>
          <p:nvPr/>
        </p:nvSpPr>
        <p:spPr>
          <a:xfrm>
            <a:off x="1160740" y="3195997"/>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Tree>
    <p:extLst>
      <p:ext uri="{BB962C8B-B14F-4D97-AF65-F5344CB8AC3E}">
        <p14:creationId xmlns:p14="http://schemas.microsoft.com/office/powerpoint/2010/main" val="18994816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3">
            <a:extLst>
              <a:ext uri="{FF2B5EF4-FFF2-40B4-BE49-F238E27FC236}">
                <a16:creationId xmlns:a16="http://schemas.microsoft.com/office/drawing/2014/main" id="{A659EDE0-18D4-864B-9600-0D5CD9730118}"/>
              </a:ext>
            </a:extLst>
          </p:cNvPr>
          <p:cNvSpPr>
            <a:spLocks noGrp="1" noChangeArrowheads="1"/>
          </p:cNvSpPr>
          <p:nvPr>
            <p:ph type="title"/>
          </p:nvPr>
        </p:nvSpPr>
        <p:spPr bwMode="auto">
          <a:xfrm>
            <a:off x="1371600" y="871538"/>
            <a:ext cx="9601200" cy="8286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3600" dirty="0"/>
              <a:t>Minority and Women’s Business Enterprises</a:t>
            </a:r>
          </a:p>
        </p:txBody>
      </p:sp>
      <p:sp>
        <p:nvSpPr>
          <p:cNvPr id="6" name="Content Placeholder 5">
            <a:extLst>
              <a:ext uri="{FF2B5EF4-FFF2-40B4-BE49-F238E27FC236}">
                <a16:creationId xmlns:a16="http://schemas.microsoft.com/office/drawing/2014/main" id="{B4520EA6-2921-C445-B955-5901D5F7DED5}"/>
              </a:ext>
            </a:extLst>
          </p:cNvPr>
          <p:cNvSpPr>
            <a:spLocks noGrp="1"/>
          </p:cNvSpPr>
          <p:nvPr>
            <p:ph idx="1"/>
          </p:nvPr>
        </p:nvSpPr>
        <p:spPr>
          <a:xfrm>
            <a:off x="1198295" y="1912474"/>
            <a:ext cx="9601200" cy="4383027"/>
          </a:xfrm>
        </p:spPr>
        <p:txBody>
          <a:bodyPr rtlCol="0">
            <a:normAutofit fontScale="85000" lnSpcReduction="20000"/>
          </a:bodyPr>
          <a:lstStyle/>
          <a:p>
            <a:pPr marL="115888" indent="-115888" defTabSz="914377" eaLnBrk="1" fontAlgn="auto" hangingPunct="1">
              <a:defRPr/>
            </a:pPr>
            <a:r>
              <a:rPr lang="en-US" sz="1800" b="1" dirty="0">
                <a:solidFill>
                  <a:srgbClr val="101D49"/>
                </a:solidFill>
                <a:latin typeface="Franklin Gothic Book" panose="020B0503020102020204" pitchFamily="34" charset="0"/>
              </a:rPr>
              <a:t>MBE/WBE Scoring Methodology:</a:t>
            </a:r>
            <a:r>
              <a:rPr lang="en-US" sz="1800" dirty="0">
                <a:solidFill>
                  <a:srgbClr val="101D49"/>
                </a:solidFill>
                <a:latin typeface="Franklin Gothic Book" panose="020B0503020102020204" pitchFamily="34" charset="0"/>
              </a:rPr>
              <a:t> </a:t>
            </a:r>
            <a:r>
              <a:rPr lang="en-US" sz="1600" dirty="0">
                <a:solidFill>
                  <a:srgbClr val="101D49"/>
                </a:solidFill>
                <a:latin typeface="Franklin Gothic Book" panose="020B0503020102020204" pitchFamily="34" charset="0"/>
              </a:rPr>
              <a:t>MBE/WBE scoring is conducted based on 10 points plus a possible 2 bonus points scale</a:t>
            </a:r>
          </a:p>
          <a:p>
            <a:pPr marL="346075" lvl="1" indent="-111125" defTabSz="914377" eaLnBrk="1" fontAlgn="auto" hangingPunct="1">
              <a:buFont typeface="Arial" pitchFamily="34" charset="0"/>
              <a:buChar char="-"/>
              <a:defRPr/>
            </a:pPr>
            <a:r>
              <a:rPr lang="en-US" sz="1600" i="0" dirty="0">
                <a:solidFill>
                  <a:srgbClr val="101D49"/>
                </a:solidFill>
                <a:latin typeface="Franklin Gothic Book" panose="020B0503020102020204" pitchFamily="34" charset="0"/>
              </a:rPr>
              <a:t>MBE: Possible 5 points + 1 bonus point</a:t>
            </a:r>
          </a:p>
          <a:p>
            <a:pPr marL="346075" lvl="1" indent="-111125" defTabSz="914377" eaLnBrk="1" fontAlgn="auto" hangingPunct="1">
              <a:buFont typeface="Arial" pitchFamily="34" charset="0"/>
              <a:buChar char="-"/>
              <a:defRPr/>
            </a:pPr>
            <a:r>
              <a:rPr lang="en-US" sz="1600" i="0" dirty="0">
                <a:solidFill>
                  <a:srgbClr val="101D49"/>
                </a:solidFill>
                <a:latin typeface="Franklin Gothic Book" panose="020B0503020102020204" pitchFamily="34" charset="0"/>
              </a:rPr>
              <a:t>WBE: Possible 5 points + 1 bonus Point</a:t>
            </a:r>
          </a:p>
          <a:p>
            <a:pPr marL="115888" indent="-115888" defTabSz="914377" eaLnBrk="1" fontAlgn="auto" hangingPunct="1">
              <a:defRPr/>
            </a:pPr>
            <a:r>
              <a:rPr lang="en-US" sz="1800" b="1" dirty="0">
                <a:solidFill>
                  <a:srgbClr val="101D49"/>
                </a:solidFill>
                <a:latin typeface="Franklin Gothic Book" panose="020B0503020102020204" pitchFamily="34" charset="0"/>
              </a:rPr>
              <a:t>Professional Services Scoring Methodology:</a:t>
            </a:r>
          </a:p>
          <a:p>
            <a:pPr marL="346075" lvl="1" indent="-114300" defTabSz="914377" eaLnBrk="1" fontAlgn="auto" hangingPunct="1">
              <a:buFont typeface="Calibri" pitchFamily="34" charset="0"/>
              <a:buChar char="-"/>
              <a:defRPr/>
            </a:pPr>
            <a:r>
              <a:rPr lang="en-US" sz="1600" i="0" dirty="0">
                <a:solidFill>
                  <a:srgbClr val="101D49"/>
                </a:solidFill>
                <a:latin typeface="Franklin Gothic Book" panose="020B0503020102020204" pitchFamily="34" charset="0"/>
              </a:rPr>
              <a:t>The points will be awarded on the following schedule:</a:t>
            </a:r>
          </a:p>
          <a:p>
            <a:pPr marL="231775" lvl="1" indent="0" defTabSz="914377" eaLnBrk="1" fontAlgn="auto" hangingPunct="1">
              <a:buNone/>
              <a:defRPr/>
            </a:pPr>
            <a:r>
              <a:rPr lang="en-US" sz="1600" i="0" dirty="0">
                <a:solidFill>
                  <a:srgbClr val="101D49"/>
                </a:solidFill>
                <a:latin typeface="Franklin Gothic Book" panose="020B0503020102020204" pitchFamily="34" charset="0"/>
              </a:rPr>
              <a:t>MBE:</a:t>
            </a:r>
            <a:br>
              <a:rPr lang="en-US" sz="1600" i="0" dirty="0">
                <a:solidFill>
                  <a:srgbClr val="101D49"/>
                </a:solidFill>
                <a:latin typeface="Franklin Gothic Book" panose="020B0503020102020204" pitchFamily="34" charset="0"/>
              </a:rPr>
            </a:br>
            <a:br>
              <a:rPr lang="en-US" sz="1600" i="0" dirty="0">
                <a:solidFill>
                  <a:srgbClr val="101D49"/>
                </a:solidFill>
                <a:latin typeface="Franklin Gothic Book" panose="020B0503020102020204" pitchFamily="34" charset="0"/>
              </a:rPr>
            </a:br>
            <a:endParaRPr lang="en-US" sz="1600" i="0" dirty="0">
              <a:solidFill>
                <a:srgbClr val="101D49"/>
              </a:solidFill>
              <a:latin typeface="Franklin Gothic Book" panose="020B0503020102020204" pitchFamily="34" charset="0"/>
            </a:endParaRPr>
          </a:p>
          <a:p>
            <a:pPr marL="346075" lvl="1" indent="-114300" defTabSz="914377" eaLnBrk="1" fontAlgn="auto" hangingPunct="1">
              <a:buFont typeface="Calibri" pitchFamily="34" charset="0"/>
              <a:buChar char="-"/>
              <a:defRPr/>
            </a:pPr>
            <a:endParaRPr lang="en-US" sz="1600" i="0" dirty="0">
              <a:solidFill>
                <a:srgbClr val="101D49"/>
              </a:solidFill>
              <a:latin typeface="Franklin Gothic Book" panose="020B0503020102020204" pitchFamily="34" charset="0"/>
            </a:endParaRPr>
          </a:p>
          <a:p>
            <a:pPr marL="231775" lvl="1" indent="0" defTabSz="914377" eaLnBrk="1" fontAlgn="auto" hangingPunct="1">
              <a:buNone/>
              <a:defRPr/>
            </a:pPr>
            <a:r>
              <a:rPr lang="en-US" sz="1600" i="0" dirty="0">
                <a:solidFill>
                  <a:srgbClr val="101D49"/>
                </a:solidFill>
                <a:latin typeface="Franklin Gothic Book" panose="020B0503020102020204" pitchFamily="34" charset="0"/>
              </a:rPr>
              <a:t>WBE:</a:t>
            </a:r>
          </a:p>
          <a:p>
            <a:pPr marL="231775" lvl="1" indent="0" defTabSz="914377" eaLnBrk="1" fontAlgn="auto" hangingPunct="1">
              <a:buNone/>
              <a:defRPr/>
            </a:pPr>
            <a:endParaRPr lang="en-US" sz="1600" i="0" dirty="0">
              <a:solidFill>
                <a:srgbClr val="101D49"/>
              </a:solidFill>
              <a:latin typeface="Franklin Gothic Book" panose="020B0503020102020204" pitchFamily="34" charset="0"/>
            </a:endParaRPr>
          </a:p>
          <a:p>
            <a:pPr marL="346075" lvl="1" indent="-114300" defTabSz="914377" eaLnBrk="1" fontAlgn="auto" hangingPunct="1">
              <a:buFont typeface="Calibri" pitchFamily="34" charset="0"/>
              <a:buChar char="-"/>
              <a:defRPr/>
            </a:pPr>
            <a:endParaRPr lang="en-US" sz="1600" i="0" dirty="0">
              <a:solidFill>
                <a:srgbClr val="101D49"/>
              </a:solidFill>
              <a:latin typeface="Franklin Gothic Book" panose="020B0503020102020204" pitchFamily="34" charset="0"/>
            </a:endParaRPr>
          </a:p>
          <a:p>
            <a:pPr marL="346075" lvl="1" indent="-114300" defTabSz="914377" eaLnBrk="1" fontAlgn="auto" hangingPunct="1">
              <a:buFont typeface="Calibri" pitchFamily="34" charset="0"/>
              <a:buChar char="-"/>
              <a:defRPr/>
            </a:pPr>
            <a:r>
              <a:rPr lang="en-US" sz="1600" i="0" dirty="0">
                <a:solidFill>
                  <a:srgbClr val="101D49"/>
                </a:solidFill>
                <a:latin typeface="Franklin Gothic Book" panose="020B0503020102020204" pitchFamily="34" charset="0"/>
              </a:rPr>
              <a:t>Fractional percentages will be rounded up or down to the nearest whole percentage</a:t>
            </a:r>
          </a:p>
          <a:p>
            <a:pPr marL="346075" lvl="1" indent="-114300" defTabSz="914377" eaLnBrk="1" fontAlgn="auto" hangingPunct="1">
              <a:buFont typeface="Calibri" pitchFamily="34" charset="0"/>
              <a:buChar char="-"/>
              <a:defRPr/>
            </a:pPr>
            <a:r>
              <a:rPr lang="en-US" sz="1600" i="0" dirty="0">
                <a:solidFill>
                  <a:srgbClr val="101D49"/>
                </a:solidFill>
                <a:latin typeface="Franklin Gothic Book" panose="020B0503020102020204" pitchFamily="34" charset="0"/>
              </a:rPr>
              <a:t>If the respondent’s commitment percentage is rounded down to 0% for MBE or WBE participation the respondent will receive 0 points. </a:t>
            </a:r>
          </a:p>
          <a:p>
            <a:pPr marL="346075" lvl="1" indent="-114300" defTabSz="914377" eaLnBrk="1" fontAlgn="auto" hangingPunct="1">
              <a:buFont typeface="Calibri" pitchFamily="34" charset="0"/>
              <a:buChar char="-"/>
              <a:defRPr/>
            </a:pPr>
            <a:r>
              <a:rPr lang="en-US" sz="1600" i="0" dirty="0">
                <a:solidFill>
                  <a:srgbClr val="101D49"/>
                </a:solidFill>
                <a:latin typeface="Franklin Gothic Book" panose="020B0503020102020204" pitchFamily="34" charset="0"/>
              </a:rPr>
              <a:t>Submissions of 0% participation will result in a deduction of 1 point in each category</a:t>
            </a:r>
          </a:p>
          <a:p>
            <a:pPr marL="346075" lvl="1" indent="-114300" defTabSz="914377" eaLnBrk="1" fontAlgn="auto" hangingPunct="1">
              <a:buFont typeface="Calibri" pitchFamily="34" charset="0"/>
              <a:buChar char="-"/>
              <a:defRPr/>
            </a:pPr>
            <a:r>
              <a:rPr lang="en-US" sz="1600" i="0" dirty="0">
                <a:solidFill>
                  <a:srgbClr val="101D49"/>
                </a:solidFill>
                <a:latin typeface="Franklin Gothic Book" panose="020B0503020102020204" pitchFamily="34" charset="0"/>
              </a:rPr>
              <a:t>The highest submission which exceeds the goal (“exceeds” defined as a commitment percentage that is equal to or greater than 9% </a:t>
            </a:r>
            <a:r>
              <a:rPr lang="en-US" sz="1600" i="0" u="sng" dirty="0">
                <a:solidFill>
                  <a:srgbClr val="101D49"/>
                </a:solidFill>
                <a:latin typeface="Franklin Gothic Book" panose="020B0503020102020204" pitchFamily="34" charset="0"/>
              </a:rPr>
              <a:t>before rounding</a:t>
            </a:r>
            <a:r>
              <a:rPr lang="en-US" sz="1600" i="0" dirty="0">
                <a:solidFill>
                  <a:srgbClr val="101D49"/>
                </a:solidFill>
                <a:latin typeface="Franklin Gothic Book" panose="020B0503020102020204" pitchFamily="34" charset="0"/>
              </a:rPr>
              <a:t>) for the MBE participation or equal to or greater than 12% </a:t>
            </a:r>
            <a:r>
              <a:rPr lang="en-US" sz="1600" i="0" u="sng" dirty="0">
                <a:solidFill>
                  <a:srgbClr val="101D49"/>
                </a:solidFill>
                <a:latin typeface="Franklin Gothic Book" panose="020B0503020102020204" pitchFamily="34" charset="0"/>
              </a:rPr>
              <a:t>before rounding</a:t>
            </a:r>
            <a:r>
              <a:rPr lang="en-US" sz="1600" i="0" dirty="0">
                <a:solidFill>
                  <a:srgbClr val="101D49"/>
                </a:solidFill>
                <a:latin typeface="Franklin Gothic Book" panose="020B0503020102020204" pitchFamily="34" charset="0"/>
              </a:rPr>
              <a:t>) for the WBE participation will receive 6 points (5 points plus 1 bonus point). In case of a tie both firms will receive 6 points.</a:t>
            </a:r>
          </a:p>
          <a:p>
            <a:pPr marL="384038" indent="-384038" defTabSz="914377" eaLnBrk="1" fontAlgn="auto" hangingPunct="1">
              <a:defRPr/>
            </a:pPr>
            <a:endParaRPr lang="en-US" dirty="0">
              <a:solidFill>
                <a:srgbClr val="101D49"/>
              </a:solidFill>
              <a:latin typeface="Franklin Gothic Book" panose="020B0503020102020204" pitchFamily="34" charset="0"/>
            </a:endParaRPr>
          </a:p>
        </p:txBody>
      </p:sp>
      <p:graphicFrame>
        <p:nvGraphicFramePr>
          <p:cNvPr id="2" name="Table 1">
            <a:extLst>
              <a:ext uri="{FF2B5EF4-FFF2-40B4-BE49-F238E27FC236}">
                <a16:creationId xmlns:a16="http://schemas.microsoft.com/office/drawing/2014/main" id="{DCB4FD7E-15C7-2A4F-BE72-160AC070C377}"/>
              </a:ext>
            </a:extLst>
          </p:cNvPr>
          <p:cNvGraphicFramePr>
            <a:graphicFrameLocks noGrp="1"/>
          </p:cNvGraphicFramePr>
          <p:nvPr>
            <p:extLst>
              <p:ext uri="{D42A27DB-BD31-4B8C-83A1-F6EECF244321}">
                <p14:modId xmlns:p14="http://schemas.microsoft.com/office/powerpoint/2010/main" val="3919668773"/>
              </p:ext>
            </p:extLst>
          </p:nvPr>
        </p:nvGraphicFramePr>
        <p:xfrm>
          <a:off x="1720849" y="3454974"/>
          <a:ext cx="4906530" cy="457200"/>
        </p:xfrm>
        <a:graphic>
          <a:graphicData uri="http://schemas.openxmlformats.org/drawingml/2006/table">
            <a:tbl>
              <a:tblPr firstRow="1" bandRow="1">
                <a:tableStyleId>{5C22544A-7EE6-4342-B048-85BDC9FD1C3A}</a:tableStyleId>
              </a:tblPr>
              <a:tblGrid>
                <a:gridCol w="545170">
                  <a:extLst>
                    <a:ext uri="{9D8B030D-6E8A-4147-A177-3AD203B41FA5}">
                      <a16:colId xmlns:a16="http://schemas.microsoft.com/office/drawing/2014/main" val="20000"/>
                    </a:ext>
                  </a:extLst>
                </a:gridCol>
                <a:gridCol w="545170">
                  <a:extLst>
                    <a:ext uri="{9D8B030D-6E8A-4147-A177-3AD203B41FA5}">
                      <a16:colId xmlns:a16="http://schemas.microsoft.com/office/drawing/2014/main" val="20001"/>
                    </a:ext>
                  </a:extLst>
                </a:gridCol>
                <a:gridCol w="545170">
                  <a:extLst>
                    <a:ext uri="{9D8B030D-6E8A-4147-A177-3AD203B41FA5}">
                      <a16:colId xmlns:a16="http://schemas.microsoft.com/office/drawing/2014/main" val="20002"/>
                    </a:ext>
                  </a:extLst>
                </a:gridCol>
                <a:gridCol w="545170">
                  <a:extLst>
                    <a:ext uri="{9D8B030D-6E8A-4147-A177-3AD203B41FA5}">
                      <a16:colId xmlns:a16="http://schemas.microsoft.com/office/drawing/2014/main" val="20003"/>
                    </a:ext>
                  </a:extLst>
                </a:gridCol>
                <a:gridCol w="545170">
                  <a:extLst>
                    <a:ext uri="{9D8B030D-6E8A-4147-A177-3AD203B41FA5}">
                      <a16:colId xmlns:a16="http://schemas.microsoft.com/office/drawing/2014/main" val="20004"/>
                    </a:ext>
                  </a:extLst>
                </a:gridCol>
                <a:gridCol w="545170">
                  <a:extLst>
                    <a:ext uri="{9D8B030D-6E8A-4147-A177-3AD203B41FA5}">
                      <a16:colId xmlns:a16="http://schemas.microsoft.com/office/drawing/2014/main" val="20005"/>
                    </a:ext>
                  </a:extLst>
                </a:gridCol>
                <a:gridCol w="545170">
                  <a:extLst>
                    <a:ext uri="{9D8B030D-6E8A-4147-A177-3AD203B41FA5}">
                      <a16:colId xmlns:a16="http://schemas.microsoft.com/office/drawing/2014/main" val="20006"/>
                    </a:ext>
                  </a:extLst>
                </a:gridCol>
                <a:gridCol w="545170">
                  <a:extLst>
                    <a:ext uri="{9D8B030D-6E8A-4147-A177-3AD203B41FA5}">
                      <a16:colId xmlns:a16="http://schemas.microsoft.com/office/drawing/2014/main" val="20007"/>
                    </a:ext>
                  </a:extLst>
                </a:gridCol>
                <a:gridCol w="545170">
                  <a:extLst>
                    <a:ext uri="{9D8B030D-6E8A-4147-A177-3AD203B41FA5}">
                      <a16:colId xmlns:a16="http://schemas.microsoft.com/office/drawing/2014/main" val="20008"/>
                    </a:ext>
                  </a:extLst>
                </a:gridCol>
              </a:tblGrid>
              <a:tr h="228600">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1%</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2%</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3%</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4%</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6%</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7%</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8%</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28600">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Pts.</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.45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.9</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1.35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1.8</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3.125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3.75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4.375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5.0</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graphicFrame>
        <p:nvGraphicFramePr>
          <p:cNvPr id="7" name="Table 6">
            <a:extLst>
              <a:ext uri="{FF2B5EF4-FFF2-40B4-BE49-F238E27FC236}">
                <a16:creationId xmlns:a16="http://schemas.microsoft.com/office/drawing/2014/main" id="{65E8D737-CAFC-4FFD-98F9-B9CD3302ABFA}"/>
              </a:ext>
            </a:extLst>
          </p:cNvPr>
          <p:cNvGraphicFramePr>
            <a:graphicFrameLocks noGrp="1"/>
          </p:cNvGraphicFramePr>
          <p:nvPr>
            <p:extLst>
              <p:ext uri="{D42A27DB-BD31-4B8C-83A1-F6EECF244321}">
                <p14:modId xmlns:p14="http://schemas.microsoft.com/office/powerpoint/2010/main" val="513847391"/>
              </p:ext>
            </p:extLst>
          </p:nvPr>
        </p:nvGraphicFramePr>
        <p:xfrm>
          <a:off x="1720850" y="4246904"/>
          <a:ext cx="5746830" cy="405130"/>
        </p:xfrm>
        <a:graphic>
          <a:graphicData uri="http://schemas.openxmlformats.org/drawingml/2006/table">
            <a:tbl>
              <a:tblPr firstRow="1" firstCol="1" lastRow="1" lastCol="1" bandRow="1" bandCol="1"/>
              <a:tblGrid>
                <a:gridCol w="388088">
                  <a:extLst>
                    <a:ext uri="{9D8B030D-6E8A-4147-A177-3AD203B41FA5}">
                      <a16:colId xmlns:a16="http://schemas.microsoft.com/office/drawing/2014/main" val="505818598"/>
                    </a:ext>
                  </a:extLst>
                </a:gridCol>
                <a:gridCol w="432786">
                  <a:extLst>
                    <a:ext uri="{9D8B030D-6E8A-4147-A177-3AD203B41FA5}">
                      <a16:colId xmlns:a16="http://schemas.microsoft.com/office/drawing/2014/main" val="4110996870"/>
                    </a:ext>
                  </a:extLst>
                </a:gridCol>
                <a:gridCol w="432786">
                  <a:extLst>
                    <a:ext uri="{9D8B030D-6E8A-4147-A177-3AD203B41FA5}">
                      <a16:colId xmlns:a16="http://schemas.microsoft.com/office/drawing/2014/main" val="1936698711"/>
                    </a:ext>
                  </a:extLst>
                </a:gridCol>
                <a:gridCol w="513667">
                  <a:extLst>
                    <a:ext uri="{9D8B030D-6E8A-4147-A177-3AD203B41FA5}">
                      <a16:colId xmlns:a16="http://schemas.microsoft.com/office/drawing/2014/main" val="2935031794"/>
                    </a:ext>
                  </a:extLst>
                </a:gridCol>
                <a:gridCol w="510829">
                  <a:extLst>
                    <a:ext uri="{9D8B030D-6E8A-4147-A177-3AD203B41FA5}">
                      <a16:colId xmlns:a16="http://schemas.microsoft.com/office/drawing/2014/main" val="2577544573"/>
                    </a:ext>
                  </a:extLst>
                </a:gridCol>
                <a:gridCol w="485288">
                  <a:extLst>
                    <a:ext uri="{9D8B030D-6E8A-4147-A177-3AD203B41FA5}">
                      <a16:colId xmlns:a16="http://schemas.microsoft.com/office/drawing/2014/main" val="2165863181"/>
                    </a:ext>
                  </a:extLst>
                </a:gridCol>
                <a:gridCol w="432786">
                  <a:extLst>
                    <a:ext uri="{9D8B030D-6E8A-4147-A177-3AD203B41FA5}">
                      <a16:colId xmlns:a16="http://schemas.microsoft.com/office/drawing/2014/main" val="1321124808"/>
                    </a:ext>
                  </a:extLst>
                </a:gridCol>
                <a:gridCol w="481740">
                  <a:extLst>
                    <a:ext uri="{9D8B030D-6E8A-4147-A177-3AD203B41FA5}">
                      <a16:colId xmlns:a16="http://schemas.microsoft.com/office/drawing/2014/main" val="3336712895"/>
                    </a:ext>
                  </a:extLst>
                </a:gridCol>
                <a:gridCol w="517215">
                  <a:extLst>
                    <a:ext uri="{9D8B030D-6E8A-4147-A177-3AD203B41FA5}">
                      <a16:colId xmlns:a16="http://schemas.microsoft.com/office/drawing/2014/main" val="41386858"/>
                    </a:ext>
                  </a:extLst>
                </a:gridCol>
                <a:gridCol w="517215">
                  <a:extLst>
                    <a:ext uri="{9D8B030D-6E8A-4147-A177-3AD203B41FA5}">
                      <a16:colId xmlns:a16="http://schemas.microsoft.com/office/drawing/2014/main" val="4045759334"/>
                    </a:ext>
                  </a:extLst>
                </a:gridCol>
                <a:gridCol w="517215">
                  <a:extLst>
                    <a:ext uri="{9D8B030D-6E8A-4147-A177-3AD203B41FA5}">
                      <a16:colId xmlns:a16="http://schemas.microsoft.com/office/drawing/2014/main" val="450948886"/>
                    </a:ext>
                  </a:extLst>
                </a:gridCol>
                <a:gridCol w="517215">
                  <a:extLst>
                    <a:ext uri="{9D8B030D-6E8A-4147-A177-3AD203B41FA5}">
                      <a16:colId xmlns:a16="http://schemas.microsoft.com/office/drawing/2014/main" val="1037764918"/>
                    </a:ext>
                  </a:extLst>
                </a:gridCol>
              </a:tblGrid>
              <a:tr h="204470">
                <a:tc>
                  <a:txBody>
                    <a:bodyPr/>
                    <a:lstStyle/>
                    <a:p>
                      <a:pPr marL="121285" marR="0">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3340" marR="3937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1%</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3340" marR="3937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2%</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690" marR="4826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3%</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0175" marR="11557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4%</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8260" marR="3302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5%</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8699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6%</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2545" marR="29845"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7%</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8%</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9%</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10%</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dirty="0">
                          <a:solidFill>
                            <a:srgbClr val="101D49"/>
                          </a:solidFill>
                          <a:effectLst/>
                          <a:latin typeface="+mn-lt"/>
                          <a:ea typeface="Times New Roman" panose="02020603050405020304" pitchFamily="18" charset="0"/>
                          <a:cs typeface="Times New Roman" panose="02020603050405020304" pitchFamily="18" charset="0"/>
                        </a:rPr>
                        <a:t>11%</a:t>
                      </a:r>
                      <a:endParaRPr lang="en-US" sz="1100" dirty="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9566374"/>
                  </a:ext>
                </a:extLst>
              </a:tr>
              <a:tr h="200660">
                <a:tc>
                  <a:txBody>
                    <a:bodyPr/>
                    <a:lstStyle/>
                    <a:p>
                      <a:pPr marL="75565" marR="0">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Pts.</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3937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0.45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3937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0.9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0960" marR="4826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1.35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0175" marR="11430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1.8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9530" marR="3302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2.25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49530"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2.7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9530" marR="29845"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3.15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3.6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4.05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4.5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dirty="0">
                          <a:solidFill>
                            <a:srgbClr val="101D49"/>
                          </a:solidFill>
                          <a:effectLst/>
                          <a:latin typeface="+mn-lt"/>
                          <a:ea typeface="Times New Roman" panose="02020603050405020304" pitchFamily="18" charset="0"/>
                          <a:cs typeface="Times New Roman" panose="02020603050405020304" pitchFamily="18" charset="0"/>
                        </a:rPr>
                        <a:t>5.0 </a:t>
                      </a:r>
                      <a:endParaRPr lang="en-US" sz="1100" dirty="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3325756"/>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Indiana Veteran Owned Small Business</a:t>
            </a:r>
          </a:p>
        </p:txBody>
      </p:sp>
      <p:sp>
        <p:nvSpPr>
          <p:cNvPr id="6" name="Content Placeholder 5"/>
          <p:cNvSpPr>
            <a:spLocks noGrp="1"/>
          </p:cNvSpPr>
          <p:nvPr>
            <p:ph idx="1"/>
          </p:nvPr>
        </p:nvSpPr>
        <p:spPr>
          <a:xfrm>
            <a:off x="1371600" y="2286004"/>
            <a:ext cx="9601200" cy="3597438"/>
          </a:xfrm>
        </p:spPr>
        <p:txBody>
          <a:bodyPr>
            <a:normAutofit/>
          </a:bodyPr>
          <a:lstStyle/>
          <a:p>
            <a:pPr marL="0" indent="0">
              <a:buNone/>
            </a:pPr>
            <a:r>
              <a:rPr lang="en-US" altLang="en-US" sz="2200" b="1" dirty="0">
                <a:solidFill>
                  <a:srgbClr val="101D49"/>
                </a:solidFill>
                <a:latin typeface="Garamond" panose="02020404030301010803" pitchFamily="18" charset="0"/>
              </a:rPr>
              <a:t>Contact Information</a:t>
            </a:r>
          </a:p>
          <a:p>
            <a:pPr lvl="1"/>
            <a:r>
              <a:rPr lang="en-US" altLang="en-US" sz="2200" i="0" dirty="0">
                <a:solidFill>
                  <a:srgbClr val="101D49"/>
                </a:solidFill>
                <a:latin typeface="Garamond" panose="02020404030301010803" pitchFamily="18" charset="0"/>
              </a:rPr>
              <a:t>Phone: 317-232-3061</a:t>
            </a:r>
          </a:p>
          <a:p>
            <a:pPr lvl="1"/>
            <a:r>
              <a:rPr lang="en-US" altLang="en-US" sz="2200" i="0" dirty="0">
                <a:solidFill>
                  <a:srgbClr val="101D49"/>
                </a:solidFill>
                <a:latin typeface="Garamond" panose="02020404030301010803" pitchFamily="18" charset="0"/>
              </a:rPr>
              <a:t>E-mail</a:t>
            </a:r>
            <a:r>
              <a:rPr lang="en-US" altLang="en-US" sz="2200" b="1" i="0" dirty="0">
                <a:solidFill>
                  <a:srgbClr val="101D49"/>
                </a:solidFill>
                <a:latin typeface="Garamond" panose="02020404030301010803" pitchFamily="18" charset="0"/>
              </a:rPr>
              <a:t>:</a:t>
            </a:r>
            <a:r>
              <a:rPr lang="en-US" altLang="en-US" sz="2200" i="0" dirty="0">
                <a:solidFill>
                  <a:srgbClr val="101D49"/>
                </a:solidFill>
                <a:latin typeface="Garamond" panose="02020404030301010803" pitchFamily="18" charset="0"/>
              </a:rPr>
              <a:t> </a:t>
            </a:r>
            <a:r>
              <a:rPr lang="en-US" altLang="en-US" sz="2200" i="0" dirty="0">
                <a:latin typeface="Garamond" panose="02020404030301010803" pitchFamily="18" charset="0"/>
                <a:hlinkClick r:id="rId2"/>
              </a:rPr>
              <a:t>Indianaveteranspreference@idoa.in.gov</a:t>
            </a:r>
            <a:endParaRPr lang="en-US" altLang="en-US" sz="2200" i="0" dirty="0">
              <a:latin typeface="Garamond" panose="02020404030301010803" pitchFamily="18" charset="0"/>
            </a:endParaRPr>
          </a:p>
          <a:p>
            <a:pPr lvl="1"/>
            <a:r>
              <a:rPr lang="en-US" altLang="en-US" sz="2200" i="0" dirty="0">
                <a:solidFill>
                  <a:srgbClr val="101D49"/>
                </a:solidFill>
                <a:latin typeface="Garamond" panose="02020404030301010803" pitchFamily="18" charset="0"/>
              </a:rPr>
              <a:t>Web: </a:t>
            </a:r>
            <a:r>
              <a:rPr lang="en-US" altLang="en-US" sz="2200" i="0" dirty="0">
                <a:latin typeface="Garamond" panose="02020404030301010803" pitchFamily="18" charset="0"/>
                <a:hlinkClick r:id="rId3"/>
              </a:rPr>
              <a:t>www.in.gov/idoa/2862.htm </a:t>
            </a:r>
            <a:endParaRPr lang="en-US" altLang="en-US" sz="2200" i="0" dirty="0">
              <a:solidFill>
                <a:srgbClr val="101D49"/>
              </a:solidFill>
              <a:latin typeface="Garamond" panose="02020404030301010803" pitchFamily="18" charset="0"/>
            </a:endParaRPr>
          </a:p>
          <a:p>
            <a:pPr marL="0" indent="0">
              <a:buNone/>
            </a:pPr>
            <a:r>
              <a:rPr lang="en-US" sz="2200" b="1" dirty="0">
                <a:solidFill>
                  <a:srgbClr val="101D49"/>
                </a:solidFill>
                <a:latin typeface="Garamond" panose="02020404030301010803" pitchFamily="18" charset="0"/>
              </a:rPr>
              <a:t>Complete Attachment A1, IVOSB Form</a:t>
            </a:r>
          </a:p>
          <a:p>
            <a:pPr lvl="1"/>
            <a:r>
              <a:rPr lang="en-US" sz="2200" i="0" dirty="0">
                <a:solidFill>
                  <a:srgbClr val="101D49"/>
                </a:solidFill>
                <a:latin typeface="Garamond" panose="02020404030301010803" pitchFamily="18" charset="0"/>
              </a:rPr>
              <a:t>Include sub-contractor letters of commitment</a:t>
            </a:r>
          </a:p>
          <a:p>
            <a:pPr marL="0" indent="0">
              <a:buNone/>
            </a:pPr>
            <a:r>
              <a:rPr lang="en-US" sz="2200" b="1" dirty="0">
                <a:solidFill>
                  <a:srgbClr val="101D49"/>
                </a:solidFill>
                <a:latin typeface="Garamond" panose="02020404030301010803" pitchFamily="18" charset="0"/>
              </a:rPr>
              <a:t>Goals for Proposal</a:t>
            </a:r>
          </a:p>
          <a:p>
            <a:pPr lvl="1"/>
            <a:r>
              <a:rPr lang="en-US" sz="2200" i="0" dirty="0">
                <a:solidFill>
                  <a:srgbClr val="101D49"/>
                </a:solidFill>
                <a:latin typeface="Garamond" panose="02020404030301010803" pitchFamily="18" charset="0"/>
              </a:rPr>
              <a:t>3% Veteran Owned Small Business of Total Bid Amount</a:t>
            </a:r>
          </a:p>
          <a:p>
            <a:endParaRPr lang="en-US" dirty="0"/>
          </a:p>
        </p:txBody>
      </p:sp>
    </p:spTree>
    <p:extLst>
      <p:ext uri="{BB962C8B-B14F-4D97-AF65-F5344CB8AC3E}">
        <p14:creationId xmlns:p14="http://schemas.microsoft.com/office/powerpoint/2010/main" val="26076805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Text&#10;&#10;Description automatically generated with medium confidence">
            <a:extLst>
              <a:ext uri="{FF2B5EF4-FFF2-40B4-BE49-F238E27FC236}">
                <a16:creationId xmlns:a16="http://schemas.microsoft.com/office/drawing/2014/main" id="{DBF83F96-6467-CB43-B463-6D232F4E684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20662" y="621827"/>
            <a:ext cx="4855779" cy="5605551"/>
          </a:xfrm>
        </p:spPr>
      </p:pic>
    </p:spTree>
    <p:extLst>
      <p:ext uri="{BB962C8B-B14F-4D97-AF65-F5344CB8AC3E}">
        <p14:creationId xmlns:p14="http://schemas.microsoft.com/office/powerpoint/2010/main" val="24508633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Indiana Veteran Owned Small Business</a:t>
            </a:r>
          </a:p>
        </p:txBody>
      </p:sp>
      <p:sp>
        <p:nvSpPr>
          <p:cNvPr id="6" name="Content Placeholder 5"/>
          <p:cNvSpPr>
            <a:spLocks noGrp="1"/>
          </p:cNvSpPr>
          <p:nvPr>
            <p:ph idx="1"/>
          </p:nvPr>
        </p:nvSpPr>
        <p:spPr/>
        <p:txBody>
          <a:bodyPr>
            <a:normAutofit fontScale="92500" lnSpcReduction="20000"/>
          </a:bodyPr>
          <a:lstStyle/>
          <a:p>
            <a:pPr marL="0" indent="0">
              <a:buNone/>
            </a:pPr>
            <a:r>
              <a:rPr lang="en-US" b="1" dirty="0">
                <a:solidFill>
                  <a:srgbClr val="101D49"/>
                </a:solidFill>
                <a:latin typeface="Garamond" panose="02020404030301010803" pitchFamily="18" charset="0"/>
              </a:rPr>
              <a:t>Prime contractors should note the following: </a:t>
            </a:r>
          </a:p>
          <a:p>
            <a:r>
              <a:rPr lang="en-US" dirty="0">
                <a:solidFill>
                  <a:srgbClr val="101D49"/>
                </a:solidFill>
                <a:latin typeface="Garamond" panose="02020404030301010803" pitchFamily="18" charset="0"/>
              </a:rPr>
              <a:t>Pursuant to 25 IAC 9-4-1(c), a Prime Contractor who is an IVOSB can use their own workforce to count toward the goal.</a:t>
            </a:r>
          </a:p>
          <a:p>
            <a:r>
              <a:rPr lang="en-US" dirty="0">
                <a:solidFill>
                  <a:srgbClr val="101D49"/>
                </a:solidFill>
                <a:latin typeface="Garamond" panose="02020404030301010803" pitchFamily="18" charset="0"/>
              </a:rPr>
              <a:t>IVOSB must have a Bidder ID (see section 2.3.7 - Department of Administration, Procurement Division).</a:t>
            </a:r>
          </a:p>
          <a:p>
            <a:pPr lvl="0"/>
            <a:r>
              <a:rPr lang="en-US" dirty="0">
                <a:solidFill>
                  <a:srgbClr val="101D49"/>
                </a:solidFill>
                <a:latin typeface="Garamond" panose="02020404030301010803" pitchFamily="18" charset="0"/>
              </a:rPr>
              <a:t>Prime contractor and/or subcontractors’ Certification Letter(s), provided by IDOA or Federal Center for Veterans Business Enterprise (</a:t>
            </a:r>
            <a:r>
              <a:rPr lang="en-US" u="sng" dirty="0">
                <a:latin typeface="Garamond" panose="02020404030301010803" pitchFamily="18" charset="0"/>
                <a:hlinkClick r:id="rId2" tooltip="VA OSDBU"/>
              </a:rPr>
              <a:t>VA OSDBU</a:t>
            </a:r>
            <a:r>
              <a:rPr lang="en-US" dirty="0">
                <a:solidFill>
                  <a:srgbClr val="101D49"/>
                </a:solidFill>
                <a:latin typeface="Garamond" panose="02020404030301010803" pitchFamily="18" charset="0"/>
              </a:rPr>
              <a:t>), must accompany the proposal to show current status of certification.</a:t>
            </a:r>
          </a:p>
          <a:p>
            <a:pPr lvl="0"/>
            <a:r>
              <a:rPr lang="en-US" dirty="0">
                <a:solidFill>
                  <a:srgbClr val="101D49"/>
                </a:solidFill>
                <a:latin typeface="Garamond" panose="02020404030301010803" pitchFamily="18" charset="0"/>
              </a:rPr>
              <a:t>Each firm may only serve as one classification – MBE, WBE, or IVOSB (see section 1.22).</a:t>
            </a:r>
          </a:p>
          <a:p>
            <a:endParaRPr lang="en-US" dirty="0"/>
          </a:p>
        </p:txBody>
      </p:sp>
    </p:spTree>
    <p:extLst>
      <p:ext uri="{BB962C8B-B14F-4D97-AF65-F5344CB8AC3E}">
        <p14:creationId xmlns:p14="http://schemas.microsoft.com/office/powerpoint/2010/main" val="3169911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Indiana Veteran Owned Small Business</a:t>
            </a:r>
          </a:p>
        </p:txBody>
      </p:sp>
      <p:sp>
        <p:nvSpPr>
          <p:cNvPr id="6" name="Content Placeholder 5"/>
          <p:cNvSpPr>
            <a:spLocks noGrp="1"/>
          </p:cNvSpPr>
          <p:nvPr>
            <p:ph idx="1"/>
          </p:nvPr>
        </p:nvSpPr>
        <p:spPr>
          <a:xfrm>
            <a:off x="1371600" y="2286004"/>
            <a:ext cx="9601200" cy="3701136"/>
          </a:xfrm>
        </p:spPr>
        <p:txBody>
          <a:bodyPr>
            <a:normAutofit/>
          </a:bodyPr>
          <a:lstStyle/>
          <a:p>
            <a:pPr marL="0" indent="0">
              <a:lnSpc>
                <a:spcPct val="110000"/>
              </a:lnSpc>
              <a:buNone/>
              <a:defRPr/>
            </a:pPr>
            <a:r>
              <a:rPr lang="en-US" b="1" dirty="0">
                <a:solidFill>
                  <a:srgbClr val="101D49"/>
                </a:solidFill>
                <a:latin typeface="Garamond" panose="02020404030301010803" pitchFamily="18" charset="0"/>
              </a:rPr>
              <a:t>Prime contractors must ensure that the proposed subcontractors meet the following criteria:</a:t>
            </a:r>
          </a:p>
          <a:p>
            <a:r>
              <a:rPr lang="en-US" dirty="0">
                <a:solidFill>
                  <a:srgbClr val="101D49"/>
                </a:solidFill>
                <a:latin typeface="Garamond" panose="02020404030301010803" pitchFamily="18" charset="0"/>
              </a:rPr>
              <a:t>Must be listed on </a:t>
            </a:r>
            <a:r>
              <a:rPr lang="en-US" u="sng" dirty="0">
                <a:latin typeface="Garamond" panose="02020404030301010803" pitchFamily="18" charset="0"/>
                <a:hlinkClick r:id="rId2" tooltip="VA OSDBU"/>
              </a:rPr>
              <a:t>VA OSDBU</a:t>
            </a:r>
            <a:r>
              <a:rPr lang="en-US" dirty="0">
                <a:latin typeface="Garamond" panose="02020404030301010803" pitchFamily="18" charset="0"/>
              </a:rPr>
              <a:t> </a:t>
            </a:r>
            <a:r>
              <a:rPr lang="en-US" dirty="0">
                <a:solidFill>
                  <a:srgbClr val="101D49"/>
                </a:solidFill>
                <a:latin typeface="Garamond" panose="02020404030301010803" pitchFamily="18" charset="0"/>
              </a:rPr>
              <a:t>registry or listed on the IDOA Directory of Certified Firms, </a:t>
            </a:r>
            <a:r>
              <a:rPr lang="en-US" b="1" dirty="0">
                <a:solidFill>
                  <a:srgbClr val="101D49"/>
                </a:solidFill>
                <a:latin typeface="Garamond" panose="02020404030301010803" pitchFamily="18" charset="0"/>
              </a:rPr>
              <a:t>on or before </a:t>
            </a:r>
            <a:r>
              <a:rPr lang="en-US" dirty="0">
                <a:solidFill>
                  <a:srgbClr val="101D49"/>
                </a:solidFill>
                <a:latin typeface="Garamond" panose="02020404030301010803" pitchFamily="18" charset="0"/>
              </a:rPr>
              <a:t>the proposal due date. </a:t>
            </a:r>
          </a:p>
          <a:p>
            <a:r>
              <a:rPr lang="en-US" b="1" dirty="0">
                <a:solidFill>
                  <a:srgbClr val="101D49"/>
                </a:solidFill>
                <a:latin typeface="Garamond" panose="02020404030301010803" pitchFamily="18" charset="0"/>
              </a:rPr>
              <a:t>Serve a Valuable Scope Contribution (VSC) on the engagement, as confirmed by the State.</a:t>
            </a:r>
          </a:p>
          <a:p>
            <a:pPr lvl="1">
              <a:buFont typeface="Wingdings" panose="05000000000000000000" pitchFamily="2" charset="2"/>
              <a:buChar char="q"/>
            </a:pPr>
            <a:r>
              <a:rPr lang="en-US" i="0" dirty="0">
                <a:solidFill>
                  <a:srgbClr val="101D49"/>
                </a:solidFill>
                <a:latin typeface="Garamond" panose="02020404030301010803" pitchFamily="18" charset="0"/>
              </a:rPr>
              <a:t>Valuable Scope Contribution – A business function that supports the scope of this solicitation</a:t>
            </a:r>
          </a:p>
          <a:p>
            <a:r>
              <a:rPr lang="en-US" dirty="0">
                <a:solidFill>
                  <a:srgbClr val="101D49"/>
                </a:solidFill>
                <a:latin typeface="Garamond" panose="02020404030301010803" pitchFamily="18" charset="0"/>
              </a:rPr>
              <a:t>Provide the goods or services specific to the contract and within the industry area for which it is certified.</a:t>
            </a:r>
          </a:p>
          <a:p>
            <a:endParaRPr lang="en-US" dirty="0">
              <a:solidFill>
                <a:srgbClr val="101D49"/>
              </a:solidFill>
            </a:endParaRPr>
          </a:p>
        </p:txBody>
      </p:sp>
    </p:spTree>
    <p:extLst>
      <p:ext uri="{BB962C8B-B14F-4D97-AF65-F5344CB8AC3E}">
        <p14:creationId xmlns:p14="http://schemas.microsoft.com/office/powerpoint/2010/main" val="6120887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Indiana Veteran Owned Small Business</a:t>
            </a:r>
          </a:p>
        </p:txBody>
      </p:sp>
      <p:pic>
        <p:nvPicPr>
          <p:cNvPr id="3" name="Picture 2">
            <a:extLst>
              <a:ext uri="{FF2B5EF4-FFF2-40B4-BE49-F238E27FC236}">
                <a16:creationId xmlns:a16="http://schemas.microsoft.com/office/drawing/2014/main" id="{F84D7F11-B421-2AFD-F975-0328C857C65B}"/>
              </a:ext>
            </a:extLst>
          </p:cNvPr>
          <p:cNvPicPr>
            <a:picLocks noChangeAspect="1"/>
          </p:cNvPicPr>
          <p:nvPr/>
        </p:nvPicPr>
        <p:blipFill>
          <a:blip r:embed="rId2"/>
          <a:stretch>
            <a:fillRect/>
          </a:stretch>
        </p:blipFill>
        <p:spPr>
          <a:xfrm>
            <a:off x="1828330" y="1630207"/>
            <a:ext cx="8543925" cy="4094317"/>
          </a:xfrm>
          <a:prstGeom prst="rect">
            <a:avLst/>
          </a:prstGeom>
        </p:spPr>
      </p:pic>
      <p:sp>
        <p:nvSpPr>
          <p:cNvPr id="10" name="Right Arrow 9">
            <a:extLst>
              <a:ext uri="{FF2B5EF4-FFF2-40B4-BE49-F238E27FC236}">
                <a16:creationId xmlns:a16="http://schemas.microsoft.com/office/drawing/2014/main" id="{F248B192-5FC4-47F2-97C0-50DAA47046D5}"/>
              </a:ext>
            </a:extLst>
          </p:cNvPr>
          <p:cNvSpPr/>
          <p:nvPr/>
        </p:nvSpPr>
        <p:spPr>
          <a:xfrm rot="10800000">
            <a:off x="10029355" y="4566349"/>
            <a:ext cx="685800" cy="308769"/>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7" name="Right Arrow 10">
            <a:extLst>
              <a:ext uri="{FF2B5EF4-FFF2-40B4-BE49-F238E27FC236}">
                <a16:creationId xmlns:a16="http://schemas.microsoft.com/office/drawing/2014/main" id="{833C42D6-1A58-4BBD-B500-84EB060F1DF2}"/>
              </a:ext>
            </a:extLst>
          </p:cNvPr>
          <p:cNvSpPr/>
          <p:nvPr/>
        </p:nvSpPr>
        <p:spPr>
          <a:xfrm>
            <a:off x="1312085" y="2474765"/>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8" name="Right Arrow 10">
            <a:extLst>
              <a:ext uri="{FF2B5EF4-FFF2-40B4-BE49-F238E27FC236}">
                <a16:creationId xmlns:a16="http://schemas.microsoft.com/office/drawing/2014/main" id="{833C42D6-1A58-4BBD-B500-84EB060F1DF2}"/>
              </a:ext>
            </a:extLst>
          </p:cNvPr>
          <p:cNvSpPr/>
          <p:nvPr/>
        </p:nvSpPr>
        <p:spPr>
          <a:xfrm>
            <a:off x="1340895" y="4201905"/>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9" name="Right Arrow 10">
            <a:extLst>
              <a:ext uri="{FF2B5EF4-FFF2-40B4-BE49-F238E27FC236}">
                <a16:creationId xmlns:a16="http://schemas.microsoft.com/office/drawing/2014/main" id="{833C42D6-1A58-4BBD-B500-84EB060F1DF2}"/>
              </a:ext>
            </a:extLst>
          </p:cNvPr>
          <p:cNvSpPr/>
          <p:nvPr/>
        </p:nvSpPr>
        <p:spPr>
          <a:xfrm>
            <a:off x="1340895" y="4646518"/>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Tree>
    <p:extLst>
      <p:ext uri="{BB962C8B-B14F-4D97-AF65-F5344CB8AC3E}">
        <p14:creationId xmlns:p14="http://schemas.microsoft.com/office/powerpoint/2010/main" val="9172790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Indiana Veteran Owned Small Business</a:t>
            </a:r>
          </a:p>
        </p:txBody>
      </p:sp>
      <p:sp>
        <p:nvSpPr>
          <p:cNvPr id="6" name="Content Placeholder 5"/>
          <p:cNvSpPr>
            <a:spLocks noGrp="1"/>
          </p:cNvSpPr>
          <p:nvPr>
            <p:ph idx="1"/>
          </p:nvPr>
        </p:nvSpPr>
        <p:spPr>
          <a:xfrm>
            <a:off x="1371600" y="2286004"/>
            <a:ext cx="9601200" cy="3621501"/>
          </a:xfrm>
        </p:spPr>
        <p:txBody>
          <a:bodyPr>
            <a:normAutofit fontScale="92500" lnSpcReduction="20000"/>
          </a:bodyPr>
          <a:lstStyle/>
          <a:p>
            <a:pPr marL="115888" indent="-115888">
              <a:spcBef>
                <a:spcPct val="20000"/>
              </a:spcBef>
              <a:buFont typeface="Arial" pitchFamily="34" charset="0"/>
              <a:buChar char="•"/>
            </a:pPr>
            <a:r>
              <a:rPr lang="en-US" sz="1900" b="1" dirty="0">
                <a:solidFill>
                  <a:srgbClr val="101D49"/>
                </a:solidFill>
                <a:latin typeface="Garamond" panose="02020404030301010803" pitchFamily="18" charset="0"/>
              </a:rPr>
              <a:t>New Process - </a:t>
            </a:r>
            <a:r>
              <a:rPr lang="en-US" sz="1900" dirty="0">
                <a:solidFill>
                  <a:srgbClr val="101D49"/>
                </a:solidFill>
                <a:latin typeface="Garamond" panose="02020404030301010803" pitchFamily="18" charset="0"/>
              </a:rPr>
              <a:t>IVOSB scoring is conducted based on 5 points plus a possible 1 bonus point scale</a:t>
            </a:r>
          </a:p>
          <a:p>
            <a:pPr marL="234950" lvl="1"/>
            <a:r>
              <a:rPr lang="en-US" sz="1900" b="1" i="0" dirty="0">
                <a:solidFill>
                  <a:srgbClr val="101D49"/>
                </a:solidFill>
                <a:latin typeface="Garamond" panose="02020404030301010803" pitchFamily="18" charset="0"/>
              </a:rPr>
              <a:t>-</a:t>
            </a:r>
            <a:r>
              <a:rPr lang="en-US" sz="1900" i="0" dirty="0">
                <a:solidFill>
                  <a:srgbClr val="101D49"/>
                </a:solidFill>
                <a:latin typeface="Garamond" panose="02020404030301010803" pitchFamily="18" charset="0"/>
              </a:rPr>
              <a:t> IVOSB: Possible 5 points + 1 bonus point</a:t>
            </a:r>
          </a:p>
          <a:p>
            <a:pPr marL="234950" lvl="1"/>
            <a:endParaRPr lang="en-US" sz="1900" i="0" dirty="0">
              <a:solidFill>
                <a:srgbClr val="101D49"/>
              </a:solidFill>
              <a:latin typeface="Garamond" panose="02020404030301010803" pitchFamily="18" charset="0"/>
            </a:endParaRPr>
          </a:p>
          <a:p>
            <a:pPr marL="115888" indent="-115888">
              <a:spcBef>
                <a:spcPct val="20000"/>
              </a:spcBef>
              <a:buFont typeface="Arial" pitchFamily="34" charset="0"/>
              <a:buChar char="•"/>
            </a:pPr>
            <a:r>
              <a:rPr lang="en-US" sz="1900" b="1" dirty="0">
                <a:solidFill>
                  <a:srgbClr val="101D49"/>
                </a:solidFill>
                <a:latin typeface="Garamond" panose="02020404030301010803" pitchFamily="18" charset="0"/>
              </a:rPr>
              <a:t>Professional Services Scoring Methodology:</a:t>
            </a:r>
          </a:p>
          <a:p>
            <a:pPr marL="346075" lvl="1" indent="-114300">
              <a:spcBef>
                <a:spcPct val="20000"/>
              </a:spcBef>
              <a:buFont typeface="Calibri" pitchFamily="34" charset="0"/>
              <a:buChar char="-"/>
            </a:pPr>
            <a:r>
              <a:rPr lang="en-US" sz="1900" i="0" dirty="0">
                <a:solidFill>
                  <a:srgbClr val="101D49"/>
                </a:solidFill>
                <a:latin typeface="Garamond" panose="02020404030301010803" pitchFamily="18" charset="0"/>
              </a:rPr>
              <a:t>The points will be awarded on the following schedule:</a:t>
            </a:r>
            <a:br>
              <a:rPr lang="en-US" sz="1900" i="0" dirty="0">
                <a:solidFill>
                  <a:srgbClr val="101D49"/>
                </a:solidFill>
                <a:latin typeface="Garamond" panose="02020404030301010803" pitchFamily="18" charset="0"/>
              </a:rPr>
            </a:br>
            <a:endParaRPr lang="en-US" sz="1900" i="0" dirty="0">
              <a:solidFill>
                <a:srgbClr val="101D49"/>
              </a:solidFill>
              <a:latin typeface="Garamond" panose="02020404030301010803" pitchFamily="18" charset="0"/>
            </a:endParaRPr>
          </a:p>
          <a:p>
            <a:pPr marL="346075" lvl="1" indent="-114300">
              <a:spcBef>
                <a:spcPct val="20000"/>
              </a:spcBef>
            </a:pPr>
            <a:endParaRPr lang="en-US" sz="1900" i="0" dirty="0">
              <a:solidFill>
                <a:srgbClr val="101D49"/>
              </a:solidFill>
              <a:latin typeface="Garamond" panose="02020404030301010803" pitchFamily="18" charset="0"/>
            </a:endParaRPr>
          </a:p>
          <a:p>
            <a:pPr marL="346075" lvl="1" indent="-114300">
              <a:spcBef>
                <a:spcPct val="20000"/>
              </a:spcBef>
            </a:pPr>
            <a:endParaRPr lang="en-US" sz="1900" i="0" dirty="0">
              <a:solidFill>
                <a:srgbClr val="101D49"/>
              </a:solidFill>
              <a:latin typeface="Garamond" panose="02020404030301010803" pitchFamily="18" charset="0"/>
            </a:endParaRPr>
          </a:p>
          <a:p>
            <a:pPr marL="346075" lvl="1" indent="-114300">
              <a:spcBef>
                <a:spcPct val="20000"/>
              </a:spcBef>
              <a:buFont typeface="Calibri" pitchFamily="34" charset="0"/>
              <a:buChar char="-"/>
            </a:pPr>
            <a:r>
              <a:rPr lang="en-US" sz="1900" i="0" dirty="0">
                <a:solidFill>
                  <a:srgbClr val="101D49"/>
                </a:solidFill>
                <a:latin typeface="Garamond" panose="02020404030301010803" pitchFamily="18" charset="0"/>
              </a:rPr>
              <a:t>Fractional points will be awarded based upon a graduated scale between whole points. (e.g. a 0.3% commitment will receive .5 points and a 1.5% commitment will receive 2.5 points)</a:t>
            </a:r>
          </a:p>
          <a:p>
            <a:pPr marL="346075" lvl="1" indent="-114300">
              <a:spcBef>
                <a:spcPct val="20000"/>
              </a:spcBef>
              <a:buFont typeface="Calibri" pitchFamily="34" charset="0"/>
              <a:buChar char="-"/>
            </a:pPr>
            <a:r>
              <a:rPr lang="en-US" sz="1900" i="0" dirty="0">
                <a:solidFill>
                  <a:srgbClr val="101D49"/>
                </a:solidFill>
                <a:latin typeface="Garamond" panose="02020404030301010803" pitchFamily="18" charset="0"/>
              </a:rPr>
              <a:t>Submissions of 0% participation will result in a deduction of 1 point in each category</a:t>
            </a:r>
          </a:p>
          <a:p>
            <a:pPr marL="346075" lvl="1" indent="-114300">
              <a:spcBef>
                <a:spcPct val="20000"/>
              </a:spcBef>
              <a:buFont typeface="Calibri" pitchFamily="34" charset="0"/>
              <a:buChar char="-"/>
            </a:pPr>
            <a:r>
              <a:rPr lang="en-US" sz="1900" i="0" dirty="0">
                <a:solidFill>
                  <a:srgbClr val="101D49"/>
                </a:solidFill>
                <a:latin typeface="Garamond" panose="02020404030301010803" pitchFamily="18" charset="0"/>
              </a:rPr>
              <a:t>The highest submission which exceeds the goal will receive 6 points (5 points plus 1 bonus point). In case of a tie both firms will receive 6 points. </a:t>
            </a:r>
          </a:p>
          <a:p>
            <a:endParaRPr lang="en-US" dirty="0"/>
          </a:p>
        </p:txBody>
      </p:sp>
      <p:graphicFrame>
        <p:nvGraphicFramePr>
          <p:cNvPr id="2" name="Table 1"/>
          <p:cNvGraphicFramePr>
            <a:graphicFrameLocks noGrp="1"/>
          </p:cNvGraphicFramePr>
          <p:nvPr/>
        </p:nvGraphicFramePr>
        <p:xfrm>
          <a:off x="1792707" y="3845294"/>
          <a:ext cx="3958388" cy="502920"/>
        </p:xfrm>
        <a:graphic>
          <a:graphicData uri="http://schemas.openxmlformats.org/drawingml/2006/table">
            <a:tbl>
              <a:tblPr firstRow="1" bandRow="1">
                <a:tableStyleId>{5C22544A-7EE6-4342-B048-85BDC9FD1C3A}</a:tableStyleId>
              </a:tblPr>
              <a:tblGrid>
                <a:gridCol w="565484">
                  <a:extLst>
                    <a:ext uri="{9D8B030D-6E8A-4147-A177-3AD203B41FA5}">
                      <a16:colId xmlns:a16="http://schemas.microsoft.com/office/drawing/2014/main" val="20000"/>
                    </a:ext>
                  </a:extLst>
                </a:gridCol>
                <a:gridCol w="565484">
                  <a:extLst>
                    <a:ext uri="{9D8B030D-6E8A-4147-A177-3AD203B41FA5}">
                      <a16:colId xmlns:a16="http://schemas.microsoft.com/office/drawing/2014/main" val="20001"/>
                    </a:ext>
                  </a:extLst>
                </a:gridCol>
                <a:gridCol w="565484">
                  <a:extLst>
                    <a:ext uri="{9D8B030D-6E8A-4147-A177-3AD203B41FA5}">
                      <a16:colId xmlns:a16="http://schemas.microsoft.com/office/drawing/2014/main" val="20002"/>
                    </a:ext>
                  </a:extLst>
                </a:gridCol>
                <a:gridCol w="565484">
                  <a:extLst>
                    <a:ext uri="{9D8B030D-6E8A-4147-A177-3AD203B41FA5}">
                      <a16:colId xmlns:a16="http://schemas.microsoft.com/office/drawing/2014/main" val="20003"/>
                    </a:ext>
                  </a:extLst>
                </a:gridCol>
                <a:gridCol w="565484">
                  <a:extLst>
                    <a:ext uri="{9D8B030D-6E8A-4147-A177-3AD203B41FA5}">
                      <a16:colId xmlns:a16="http://schemas.microsoft.com/office/drawing/2014/main" val="20004"/>
                    </a:ext>
                  </a:extLst>
                </a:gridCol>
                <a:gridCol w="565484">
                  <a:extLst>
                    <a:ext uri="{9D8B030D-6E8A-4147-A177-3AD203B41FA5}">
                      <a16:colId xmlns:a16="http://schemas.microsoft.com/office/drawing/2014/main" val="20005"/>
                    </a:ext>
                  </a:extLst>
                </a:gridCol>
                <a:gridCol w="565484">
                  <a:extLst>
                    <a:ext uri="{9D8B030D-6E8A-4147-A177-3AD203B41FA5}">
                      <a16:colId xmlns:a16="http://schemas.microsoft.com/office/drawing/2014/main" val="20006"/>
                    </a:ext>
                  </a:extLst>
                </a:gridCol>
              </a:tblGrid>
              <a:tr h="241747">
                <a:tc>
                  <a:txBody>
                    <a:bodyPr/>
                    <a:lstStyle/>
                    <a:p>
                      <a:pPr algn="ctr"/>
                      <a:r>
                        <a:rPr lang="en-US" sz="1050" dirty="0">
                          <a:solidFill>
                            <a:srgbClr val="101D49"/>
                          </a:solidFill>
                        </a:rPr>
                        <a:t>%</a:t>
                      </a:r>
                    </a:p>
                  </a:txBody>
                  <a:tcPr/>
                </a:tc>
                <a:tc>
                  <a:txBody>
                    <a:bodyPr/>
                    <a:lstStyle/>
                    <a:p>
                      <a:pPr algn="ctr"/>
                      <a:r>
                        <a:rPr lang="en-US" sz="1050" dirty="0">
                          <a:solidFill>
                            <a:srgbClr val="101D49"/>
                          </a:solidFill>
                        </a:rPr>
                        <a:t>0%</a:t>
                      </a:r>
                    </a:p>
                  </a:txBody>
                  <a:tcPr/>
                </a:tc>
                <a:tc>
                  <a:txBody>
                    <a:bodyPr/>
                    <a:lstStyle/>
                    <a:p>
                      <a:pPr algn="ctr"/>
                      <a:r>
                        <a:rPr lang="en-US" sz="1050" dirty="0">
                          <a:solidFill>
                            <a:srgbClr val="101D49"/>
                          </a:solidFill>
                        </a:rPr>
                        <a:t>0.6%</a:t>
                      </a:r>
                    </a:p>
                  </a:txBody>
                  <a:tcPr/>
                </a:tc>
                <a:tc>
                  <a:txBody>
                    <a:bodyPr/>
                    <a:lstStyle/>
                    <a:p>
                      <a:pPr algn="ctr"/>
                      <a:r>
                        <a:rPr lang="en-US" sz="1050" dirty="0">
                          <a:solidFill>
                            <a:srgbClr val="101D49"/>
                          </a:solidFill>
                        </a:rPr>
                        <a:t>1.2%</a:t>
                      </a:r>
                    </a:p>
                  </a:txBody>
                  <a:tcPr/>
                </a:tc>
                <a:tc>
                  <a:txBody>
                    <a:bodyPr/>
                    <a:lstStyle/>
                    <a:p>
                      <a:pPr algn="ctr"/>
                      <a:r>
                        <a:rPr lang="en-US" sz="1050" dirty="0">
                          <a:solidFill>
                            <a:srgbClr val="101D49"/>
                          </a:solidFill>
                        </a:rPr>
                        <a:t>1.8%</a:t>
                      </a:r>
                    </a:p>
                  </a:txBody>
                  <a:tcPr/>
                </a:tc>
                <a:tc>
                  <a:txBody>
                    <a:bodyPr/>
                    <a:lstStyle/>
                    <a:p>
                      <a:pPr algn="ctr"/>
                      <a:r>
                        <a:rPr lang="en-US" sz="1050" dirty="0">
                          <a:solidFill>
                            <a:srgbClr val="101D49"/>
                          </a:solidFill>
                        </a:rPr>
                        <a:t>2.4%</a:t>
                      </a:r>
                    </a:p>
                  </a:txBody>
                  <a:tcPr/>
                </a:tc>
                <a:tc>
                  <a:txBody>
                    <a:bodyPr/>
                    <a:lstStyle/>
                    <a:p>
                      <a:pPr algn="ctr"/>
                      <a:r>
                        <a:rPr lang="en-US" sz="1050" dirty="0">
                          <a:solidFill>
                            <a:srgbClr val="101D49"/>
                          </a:solidFill>
                        </a:rPr>
                        <a:t>3%</a:t>
                      </a:r>
                    </a:p>
                  </a:txBody>
                  <a:tcPr/>
                </a:tc>
                <a:extLst>
                  <a:ext uri="{0D108BD9-81ED-4DB2-BD59-A6C34878D82A}">
                    <a16:rowId xmlns:a16="http://schemas.microsoft.com/office/drawing/2014/main" val="10000"/>
                  </a:ext>
                </a:extLst>
              </a:tr>
              <a:tr h="241747">
                <a:tc>
                  <a:txBody>
                    <a:bodyPr/>
                    <a:lstStyle/>
                    <a:p>
                      <a:pPr algn="ctr"/>
                      <a:r>
                        <a:rPr lang="en-US" sz="1050" dirty="0">
                          <a:solidFill>
                            <a:srgbClr val="101D49"/>
                          </a:solidFill>
                        </a:rPr>
                        <a:t>Pts.</a:t>
                      </a:r>
                    </a:p>
                  </a:txBody>
                  <a:tcPr/>
                </a:tc>
                <a:tc>
                  <a:txBody>
                    <a:bodyPr/>
                    <a:lstStyle/>
                    <a:p>
                      <a:pPr algn="ctr"/>
                      <a:r>
                        <a:rPr lang="en-US" sz="1050" dirty="0">
                          <a:solidFill>
                            <a:srgbClr val="101D49"/>
                          </a:solidFill>
                        </a:rPr>
                        <a:t>-1</a:t>
                      </a:r>
                    </a:p>
                  </a:txBody>
                  <a:tcPr/>
                </a:tc>
                <a:tc>
                  <a:txBody>
                    <a:bodyPr/>
                    <a:lstStyle/>
                    <a:p>
                      <a:pPr algn="ctr"/>
                      <a:r>
                        <a:rPr lang="en-US" sz="1050" dirty="0">
                          <a:solidFill>
                            <a:srgbClr val="101D49"/>
                          </a:solidFill>
                        </a:rPr>
                        <a:t>1</a:t>
                      </a:r>
                    </a:p>
                  </a:txBody>
                  <a:tcPr/>
                </a:tc>
                <a:tc>
                  <a:txBody>
                    <a:bodyPr/>
                    <a:lstStyle/>
                    <a:p>
                      <a:pPr algn="ctr"/>
                      <a:r>
                        <a:rPr lang="en-US" sz="1050" dirty="0">
                          <a:solidFill>
                            <a:srgbClr val="101D49"/>
                          </a:solidFill>
                        </a:rPr>
                        <a:t>2</a:t>
                      </a:r>
                    </a:p>
                  </a:txBody>
                  <a:tcPr/>
                </a:tc>
                <a:tc>
                  <a:txBody>
                    <a:bodyPr/>
                    <a:lstStyle/>
                    <a:p>
                      <a:pPr algn="ctr"/>
                      <a:r>
                        <a:rPr lang="en-US" sz="1050" dirty="0">
                          <a:solidFill>
                            <a:srgbClr val="101D49"/>
                          </a:solidFill>
                        </a:rPr>
                        <a:t>3</a:t>
                      </a:r>
                    </a:p>
                  </a:txBody>
                  <a:tcPr/>
                </a:tc>
                <a:tc>
                  <a:txBody>
                    <a:bodyPr/>
                    <a:lstStyle/>
                    <a:p>
                      <a:pPr algn="ctr"/>
                      <a:r>
                        <a:rPr lang="en-US" sz="1050" dirty="0">
                          <a:solidFill>
                            <a:srgbClr val="101D49"/>
                          </a:solidFill>
                        </a:rPr>
                        <a:t>4</a:t>
                      </a:r>
                    </a:p>
                  </a:txBody>
                  <a:tcPr/>
                </a:tc>
                <a:tc>
                  <a:txBody>
                    <a:bodyPr/>
                    <a:lstStyle/>
                    <a:p>
                      <a:pPr algn="ctr"/>
                      <a:r>
                        <a:rPr lang="en-US" sz="1050" dirty="0">
                          <a:solidFill>
                            <a:srgbClr val="101D49"/>
                          </a:solidFill>
                        </a:rPr>
                        <a:t>5</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6354101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IDOA Subcontractor Scoring</a:t>
            </a:r>
          </a:p>
        </p:txBody>
      </p:sp>
      <p:sp>
        <p:nvSpPr>
          <p:cNvPr id="6" name="Content Placeholder 5"/>
          <p:cNvSpPr>
            <a:spLocks noGrp="1"/>
          </p:cNvSpPr>
          <p:nvPr>
            <p:ph idx="1"/>
          </p:nvPr>
        </p:nvSpPr>
        <p:spPr>
          <a:xfrm>
            <a:off x="1371600" y="2286005"/>
            <a:ext cx="9601200" cy="517354"/>
          </a:xfrm>
        </p:spPr>
        <p:txBody>
          <a:bodyPr>
            <a:normAutofit/>
          </a:bodyPr>
          <a:lstStyle/>
          <a:p>
            <a:pPr marL="0" indent="0" algn="ctr">
              <a:buNone/>
            </a:pPr>
            <a:r>
              <a:rPr lang="en-US" b="1" dirty="0">
                <a:solidFill>
                  <a:srgbClr val="101D49"/>
                </a:solidFill>
                <a:latin typeface="Garamond" panose="02020404030301010803" pitchFamily="18" charset="0"/>
              </a:rPr>
              <a:t>RFP MBE/WBE/IVOSB Scoring Example</a:t>
            </a:r>
          </a:p>
          <a:p>
            <a:endParaRPr lang="en-US" dirty="0"/>
          </a:p>
        </p:txBody>
      </p:sp>
      <p:pic>
        <p:nvPicPr>
          <p:cNvPr id="3" name="Picture 2">
            <a:extLst>
              <a:ext uri="{FF2B5EF4-FFF2-40B4-BE49-F238E27FC236}">
                <a16:creationId xmlns:a16="http://schemas.microsoft.com/office/drawing/2014/main" id="{805FBE51-4DF3-47A0-8259-F94C8C0B0E0C}"/>
              </a:ext>
            </a:extLst>
          </p:cNvPr>
          <p:cNvPicPr>
            <a:picLocks noChangeAspect="1"/>
          </p:cNvPicPr>
          <p:nvPr/>
        </p:nvPicPr>
        <p:blipFill>
          <a:blip r:embed="rId2"/>
          <a:stretch>
            <a:fillRect/>
          </a:stretch>
        </p:blipFill>
        <p:spPr>
          <a:xfrm>
            <a:off x="1252308" y="2803359"/>
            <a:ext cx="9687384" cy="2719052"/>
          </a:xfrm>
          <a:prstGeom prst="rect">
            <a:avLst/>
          </a:prstGeom>
        </p:spPr>
      </p:pic>
    </p:spTree>
    <p:extLst>
      <p:ext uri="{BB962C8B-B14F-4D97-AF65-F5344CB8AC3E}">
        <p14:creationId xmlns:p14="http://schemas.microsoft.com/office/powerpoint/2010/main" val="15908475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1371600" y="2105529"/>
            <a:ext cx="4443984" cy="4018544"/>
          </a:xfrm>
        </p:spPr>
        <p:txBody>
          <a:bodyPr>
            <a:normAutofit/>
          </a:bodyPr>
          <a:lstStyle/>
          <a:p>
            <a:pPr marL="0" indent="0">
              <a:buNone/>
            </a:pPr>
            <a:r>
              <a:rPr lang="en-US" sz="1700" b="1" dirty="0">
                <a:solidFill>
                  <a:srgbClr val="101D49"/>
                </a:solidFill>
              </a:rPr>
              <a:t>Pay Audit System</a:t>
            </a:r>
          </a:p>
          <a:p>
            <a:r>
              <a:rPr lang="en-US" sz="1700" dirty="0">
                <a:solidFill>
                  <a:srgbClr val="101D49"/>
                </a:solidFill>
              </a:rPr>
              <a:t>Tool utilized to monitor the state’s diversity spend for subcontractors</a:t>
            </a:r>
          </a:p>
          <a:p>
            <a:r>
              <a:rPr lang="en-US" sz="1700" dirty="0">
                <a:solidFill>
                  <a:srgbClr val="101D49"/>
                </a:solidFill>
              </a:rPr>
              <a:t>Selected primes and subcontractors are required to report payments submitted or received through this web-based tool</a:t>
            </a:r>
          </a:p>
          <a:p>
            <a:r>
              <a:rPr lang="en-US" sz="1700" dirty="0">
                <a:solidFill>
                  <a:srgbClr val="101D49"/>
                </a:solidFill>
              </a:rPr>
              <a:t>Based on contract terms payments should be reported monthly or quarterly</a:t>
            </a:r>
          </a:p>
          <a:p>
            <a:r>
              <a:rPr lang="en-US" sz="1650" b="1" dirty="0">
                <a:solidFill>
                  <a:srgbClr val="101D49"/>
                </a:solidFill>
              </a:rPr>
              <a:t>Questions? </a:t>
            </a:r>
            <a:r>
              <a:rPr lang="en-US" sz="1650" dirty="0">
                <a:solidFill>
                  <a:srgbClr val="101D49"/>
                </a:solidFill>
              </a:rPr>
              <a:t>Contact Division of Supplier Diversity</a:t>
            </a:r>
          </a:p>
          <a:p>
            <a:pPr lvl="1"/>
            <a:r>
              <a:rPr lang="en-US" sz="1250" i="0" dirty="0">
                <a:hlinkClick r:id="rId2"/>
              </a:rPr>
              <a:t>mwbecompliance@idoa.in.gov</a:t>
            </a:r>
            <a:r>
              <a:rPr lang="en-US" sz="1250" i="0" dirty="0"/>
              <a:t> </a:t>
            </a:r>
          </a:p>
          <a:p>
            <a:pPr lvl="1"/>
            <a:r>
              <a:rPr lang="en-US" sz="1250" i="0" dirty="0">
                <a:hlinkClick r:id="rId3"/>
              </a:rPr>
              <a:t>www.in.gov/idoa/mwbe/payaudit.htm</a:t>
            </a:r>
            <a:r>
              <a:rPr lang="en-US" sz="1250" i="0" dirty="0"/>
              <a:t> </a:t>
            </a:r>
          </a:p>
          <a:p>
            <a:endParaRPr lang="en-US" dirty="0"/>
          </a:p>
        </p:txBody>
      </p:sp>
      <p:sp>
        <p:nvSpPr>
          <p:cNvPr id="4" name="Title 3"/>
          <p:cNvSpPr>
            <a:spLocks noGrp="1"/>
          </p:cNvSpPr>
          <p:nvPr>
            <p:ph type="title"/>
          </p:nvPr>
        </p:nvSpPr>
        <p:spPr/>
        <p:txBody>
          <a:bodyPr/>
          <a:lstStyle/>
          <a:p>
            <a:r>
              <a:rPr lang="en-US" dirty="0"/>
              <a:t>Subcontractor Compliance</a:t>
            </a:r>
          </a:p>
        </p:txBody>
      </p:sp>
      <p:grpSp>
        <p:nvGrpSpPr>
          <p:cNvPr id="8" name="Group 7"/>
          <p:cNvGrpSpPr/>
          <p:nvPr/>
        </p:nvGrpSpPr>
        <p:grpSpPr>
          <a:xfrm>
            <a:off x="6566029" y="2105529"/>
            <a:ext cx="4178424" cy="3626809"/>
            <a:chOff x="968121" y="965163"/>
            <a:chExt cx="6569665" cy="4687710"/>
          </a:xfrm>
        </p:grpSpPr>
        <p:pic>
          <p:nvPicPr>
            <p:cNvPr id="9" name="Picture 9" descr="C:\Users\Fable\AppData\Local\Microsoft\Windows\Temporary Internet Files\Content.IE5\X5T015VL\MC900431505[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6895" y="2068628"/>
              <a:ext cx="1031240" cy="1031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36"/>
            <p:cNvSpPr txBox="1">
              <a:spLocks noChangeArrowheads="1"/>
            </p:cNvSpPr>
            <p:nvPr/>
          </p:nvSpPr>
          <p:spPr bwMode="auto">
            <a:xfrm>
              <a:off x="6337636" y="3230032"/>
              <a:ext cx="1200150" cy="958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dirty="0">
                  <a:solidFill>
                    <a:prstClr val="black"/>
                  </a:solidFill>
                </a:rPr>
                <a:t>Pay Audit System</a:t>
              </a:r>
            </a:p>
          </p:txBody>
        </p:sp>
        <p:pic>
          <p:nvPicPr>
            <p:cNvPr id="11" name="Picture 2" descr="C:\Users\Fable\AppData\Local\Microsoft\Windows\Temporary Internet Files\Content.IE5\8ORMKK27\MC900433941[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3634" y="965163"/>
              <a:ext cx="1432667" cy="1432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40"/>
            <p:cNvSpPr txBox="1">
              <a:spLocks noChangeArrowheads="1"/>
            </p:cNvSpPr>
            <p:nvPr/>
          </p:nvSpPr>
          <p:spPr bwMode="auto">
            <a:xfrm>
              <a:off x="1822743" y="2332230"/>
              <a:ext cx="1198562"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dirty="0">
                  <a:solidFill>
                    <a:prstClr val="black"/>
                  </a:solidFill>
                </a:rPr>
                <a:t>Prime</a:t>
              </a:r>
            </a:p>
          </p:txBody>
        </p:sp>
        <p:sp>
          <p:nvSpPr>
            <p:cNvPr id="13" name="TextBox 43"/>
            <p:cNvSpPr txBox="1">
              <a:spLocks noChangeArrowheads="1"/>
            </p:cNvSpPr>
            <p:nvPr/>
          </p:nvSpPr>
          <p:spPr bwMode="auto">
            <a:xfrm>
              <a:off x="1323281" y="5242164"/>
              <a:ext cx="2204158"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dirty="0">
                  <a:solidFill>
                    <a:prstClr val="black"/>
                  </a:solidFill>
                </a:rPr>
                <a:t>Subcontractor</a:t>
              </a:r>
            </a:p>
          </p:txBody>
        </p:sp>
        <p:pic>
          <p:nvPicPr>
            <p:cNvPr id="14" name="Picture 33" descr="C:\Users\Fable\AppData\Local\Microsoft\Windows\Temporary Internet Files\Content.IE5\X5T015VL\MC900433942[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21631" y="3624756"/>
              <a:ext cx="1426369" cy="1426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60"/>
            <p:cNvSpPr txBox="1">
              <a:spLocks noChangeArrowheads="1"/>
            </p:cNvSpPr>
            <p:nvPr/>
          </p:nvSpPr>
          <p:spPr bwMode="auto">
            <a:xfrm rot="320525">
              <a:off x="3290798" y="2333304"/>
              <a:ext cx="3099636"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50" i="1" dirty="0">
                  <a:solidFill>
                    <a:prstClr val="black"/>
                  </a:solidFill>
                </a:rPr>
                <a:t>Submit subcontractor </a:t>
              </a:r>
              <a:r>
                <a:rPr lang="en-US" altLang="en-US" sz="1050" b="1" i="1" dirty="0">
                  <a:solidFill>
                    <a:srgbClr val="FF0000"/>
                  </a:solidFill>
                </a:rPr>
                <a:t>actual paid</a:t>
              </a:r>
              <a:r>
                <a:rPr lang="en-US" altLang="en-US" sz="1050" i="1" dirty="0">
                  <a:solidFill>
                    <a:prstClr val="black"/>
                  </a:solidFill>
                </a:rPr>
                <a:t> invoice amounts</a:t>
              </a:r>
              <a:endParaRPr lang="en-US" altLang="en-US" sz="1050" i="1" baseline="30000" dirty="0">
                <a:solidFill>
                  <a:prstClr val="black"/>
                </a:solidFill>
              </a:endParaRPr>
            </a:p>
          </p:txBody>
        </p:sp>
        <p:sp>
          <p:nvSpPr>
            <p:cNvPr id="16" name="TextBox 69"/>
            <p:cNvSpPr txBox="1">
              <a:spLocks noChangeArrowheads="1"/>
            </p:cNvSpPr>
            <p:nvPr/>
          </p:nvSpPr>
          <p:spPr bwMode="auto">
            <a:xfrm rot="21005088">
              <a:off x="3589051" y="3708757"/>
              <a:ext cx="3132137"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50" i="1" dirty="0">
                  <a:solidFill>
                    <a:prstClr val="black"/>
                  </a:solidFill>
                </a:rPr>
                <a:t>Submit actual payments </a:t>
              </a:r>
              <a:r>
                <a:rPr lang="en-US" altLang="en-US" sz="1050" b="1" i="1" dirty="0">
                  <a:solidFill>
                    <a:srgbClr val="FF0000"/>
                  </a:solidFill>
                </a:rPr>
                <a:t>received</a:t>
              </a:r>
              <a:endParaRPr lang="en-US" altLang="en-US" sz="1050" b="1" i="1" baseline="30000" dirty="0">
                <a:solidFill>
                  <a:srgbClr val="FF0000"/>
                </a:solidFill>
              </a:endParaRPr>
            </a:p>
          </p:txBody>
        </p:sp>
        <p:sp>
          <p:nvSpPr>
            <p:cNvPr id="17" name="TextBox 62"/>
            <p:cNvSpPr txBox="1">
              <a:spLocks noChangeArrowheads="1"/>
            </p:cNvSpPr>
            <p:nvPr/>
          </p:nvSpPr>
          <p:spPr bwMode="auto">
            <a:xfrm>
              <a:off x="968121" y="2904490"/>
              <a:ext cx="1231027" cy="35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975" b="1" dirty="0">
                  <a:solidFill>
                    <a:prstClr val="black"/>
                  </a:solidFill>
                </a:rPr>
                <a:t>Payment</a:t>
              </a:r>
            </a:p>
          </p:txBody>
        </p:sp>
      </p:grpSp>
      <p:cxnSp>
        <p:nvCxnSpPr>
          <p:cNvPr id="20" name="Straight Arrow Connector 19"/>
          <p:cNvCxnSpPr/>
          <p:nvPr/>
        </p:nvCxnSpPr>
        <p:spPr>
          <a:xfrm flipV="1">
            <a:off x="8206828" y="4060254"/>
            <a:ext cx="1574846" cy="295178"/>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8193801" y="2959263"/>
            <a:ext cx="1587873" cy="20394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2" idx="2"/>
          </p:cNvCxnSpPr>
          <p:nvPr/>
        </p:nvCxnSpPr>
        <p:spPr>
          <a:xfrm>
            <a:off x="7490738" y="3480967"/>
            <a:ext cx="57708" cy="74757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87206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General Information</a:t>
            </a:r>
          </a:p>
        </p:txBody>
      </p:sp>
      <p:sp>
        <p:nvSpPr>
          <p:cNvPr id="6" name="Content Placeholder 5"/>
          <p:cNvSpPr>
            <a:spLocks noGrp="1"/>
          </p:cNvSpPr>
          <p:nvPr>
            <p:ph idx="1"/>
          </p:nvPr>
        </p:nvSpPr>
        <p:spPr>
          <a:xfrm>
            <a:off x="1371600" y="1927274"/>
            <a:ext cx="9601200" cy="4059866"/>
          </a:xfrm>
        </p:spPr>
        <p:txBody>
          <a:bodyPr>
            <a:normAutofit fontScale="85000" lnSpcReduction="10000"/>
          </a:bodyPr>
          <a:lstStyle/>
          <a:p>
            <a:r>
              <a:rPr lang="en-US" sz="2800" dirty="0">
                <a:solidFill>
                  <a:srgbClr val="101D49"/>
                </a:solidFill>
                <a:latin typeface="Times New Roman" panose="02020603050405020304" pitchFamily="18" charset="0"/>
                <a:cs typeface="Times New Roman" panose="02020603050405020304" pitchFamily="18" charset="0"/>
              </a:rPr>
              <a:t>Potential Respondents (prime contractors and subcontractors) will be given the opportunity to express interest in this solicitation and to have their company and contact information posted to the solicitation website by submitting the Pre-Proposal Network Opportunities Form (Attachment I) to </a:t>
            </a:r>
            <a:r>
              <a:rPr lang="en-US" sz="2800" dirty="0">
                <a:solidFill>
                  <a:srgbClr val="101D49"/>
                </a:solidFill>
                <a:latin typeface="Times New Roman" panose="02020603050405020304" pitchFamily="18" charset="0"/>
                <a:cs typeface="Times New Roman" panose="02020603050405020304" pitchFamily="18" charset="0"/>
                <a:hlinkClick r:id="rId3"/>
              </a:rPr>
              <a:t>rfp@idoa.in.gov</a:t>
            </a:r>
            <a:r>
              <a:rPr lang="en-US" sz="2800" dirty="0">
                <a:solidFill>
                  <a:srgbClr val="101D49"/>
                </a:solidFill>
                <a:latin typeface="Times New Roman" panose="02020603050405020304" pitchFamily="18" charset="0"/>
                <a:cs typeface="Times New Roman" panose="02020603050405020304" pitchFamily="18" charset="0"/>
              </a:rPr>
              <a:t> no later than </a:t>
            </a:r>
            <a:r>
              <a:rPr lang="en-US" sz="2800" b="1" u="sng" dirty="0">
                <a:solidFill>
                  <a:srgbClr val="101D49"/>
                </a:solidFill>
                <a:latin typeface="Times New Roman" panose="02020603050405020304" pitchFamily="18" charset="0"/>
                <a:cs typeface="Times New Roman" panose="02020603050405020304" pitchFamily="18" charset="0"/>
              </a:rPr>
              <a:t>3:00 PM ET on December 8, 2023</a:t>
            </a:r>
            <a:r>
              <a:rPr lang="en-US" sz="2800" dirty="0">
                <a:solidFill>
                  <a:srgbClr val="101D49"/>
                </a:solidFill>
                <a:latin typeface="Times New Roman" panose="02020603050405020304" pitchFamily="18" charset="0"/>
                <a:cs typeface="Times New Roman" panose="02020603050405020304" pitchFamily="18" charset="0"/>
              </a:rPr>
              <a:t>.  This form is optional.</a:t>
            </a:r>
          </a:p>
          <a:p>
            <a:r>
              <a:rPr lang="en-US" sz="2800" dirty="0">
                <a:solidFill>
                  <a:srgbClr val="101D49"/>
                </a:solidFill>
                <a:latin typeface="Times New Roman" panose="02020603050405020304" pitchFamily="18" charset="0"/>
                <a:cs typeface="Times New Roman" panose="02020603050405020304" pitchFamily="18" charset="0"/>
              </a:rPr>
              <a:t>Potential Respondents to the solicitation are encouraged to submit any questions pertaining to the RFP via the Question/Inquiry process.  Please use Attachment G of this RFP for this purpose.  Questions regarding the solicitation must be submitted by </a:t>
            </a:r>
            <a:r>
              <a:rPr lang="en-US" sz="2800" b="1" u="sng" dirty="0">
                <a:solidFill>
                  <a:srgbClr val="101D49"/>
                </a:solidFill>
                <a:latin typeface="Times New Roman" panose="02020603050405020304" pitchFamily="18" charset="0"/>
                <a:cs typeface="Times New Roman" panose="02020603050405020304" pitchFamily="18" charset="0"/>
              </a:rPr>
              <a:t>3:00 PM ET on December 8, 2023. </a:t>
            </a:r>
          </a:p>
          <a:p>
            <a:r>
              <a:rPr lang="en-US" sz="2800" dirty="0">
                <a:solidFill>
                  <a:srgbClr val="101D49"/>
                </a:solidFill>
                <a:latin typeface="Times New Roman" panose="02020603050405020304" pitchFamily="18" charset="0"/>
                <a:cs typeface="Times New Roman" panose="02020603050405020304" pitchFamily="18" charset="0"/>
              </a:rPr>
              <a:t>Submission due date no later than </a:t>
            </a:r>
            <a:r>
              <a:rPr lang="en-US" sz="2800" b="1" u="sng" dirty="0">
                <a:solidFill>
                  <a:srgbClr val="101D49"/>
                </a:solidFill>
                <a:latin typeface="Times New Roman" panose="02020603050405020304" pitchFamily="18" charset="0"/>
                <a:cs typeface="Times New Roman" panose="02020603050405020304" pitchFamily="18" charset="0"/>
              </a:rPr>
              <a:t>3:00 PM ET on January 11, 2024</a:t>
            </a:r>
            <a:r>
              <a:rPr lang="en-US" sz="2800" dirty="0">
                <a:solidFill>
                  <a:srgbClr val="101D49"/>
                </a:solidFill>
                <a:latin typeface="Times New Roman" panose="02020603050405020304" pitchFamily="18" charset="0"/>
                <a:cs typeface="Times New Roman" panose="02020603050405020304" pitchFamily="18" charset="0"/>
              </a:rPr>
              <a:t>.  </a:t>
            </a:r>
          </a:p>
          <a:p>
            <a:endParaRPr lang="en-US" dirty="0"/>
          </a:p>
        </p:txBody>
      </p:sp>
    </p:spTree>
    <p:extLst>
      <p:ext uri="{BB962C8B-B14F-4D97-AF65-F5344CB8AC3E}">
        <p14:creationId xmlns:p14="http://schemas.microsoft.com/office/powerpoint/2010/main" val="16410670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Submission Requirements</a:t>
            </a:r>
            <a:br>
              <a:rPr lang="en-US" dirty="0">
                <a:latin typeface="Garamond" panose="02020404030301010803" pitchFamily="18" charset="0"/>
              </a:rPr>
            </a:br>
            <a:endParaRPr lang="en-US" dirty="0">
              <a:latin typeface="Garamond" panose="02020404030301010803" pitchFamily="18" charset="0"/>
            </a:endParaRPr>
          </a:p>
        </p:txBody>
      </p:sp>
      <p:sp>
        <p:nvSpPr>
          <p:cNvPr id="6" name="Content Placeholder 5"/>
          <p:cNvSpPr>
            <a:spLocks noGrp="1"/>
          </p:cNvSpPr>
          <p:nvPr>
            <p:ph idx="1"/>
          </p:nvPr>
        </p:nvSpPr>
        <p:spPr>
          <a:xfrm>
            <a:off x="1028699" y="1438275"/>
            <a:ext cx="10134601" cy="4844172"/>
          </a:xfrm>
        </p:spPr>
        <p:txBody>
          <a:bodyPr>
            <a:normAutofit fontScale="77500" lnSpcReduction="20000"/>
          </a:bodyPr>
          <a:lstStyle/>
          <a:p>
            <a:pPr marL="0" indent="0">
              <a:buNone/>
            </a:pPr>
            <a:endParaRPr lang="en-US" sz="2600" dirty="0">
              <a:solidFill>
                <a:srgbClr val="101D49"/>
              </a:solidFill>
              <a:latin typeface="Calibri" panose="020F0502020204030204" pitchFamily="34" charset="0"/>
              <a:cs typeface="Calibri" panose="020F0502020204030204" pitchFamily="34" charset="0"/>
            </a:endParaRPr>
          </a:p>
          <a:p>
            <a:pPr marL="0" indent="0">
              <a:buNone/>
            </a:pPr>
            <a:r>
              <a:rPr lang="en-US" sz="2600" dirty="0">
                <a:solidFill>
                  <a:srgbClr val="101D49"/>
                </a:solidFill>
                <a:latin typeface="Calibri" panose="020F0502020204030204" pitchFamily="34" charset="0"/>
                <a:cs typeface="Calibri" panose="020F0502020204030204" pitchFamily="34" charset="0"/>
              </a:rPr>
              <a:t>All submissions must be made through a  process as described in RFP Sections 1.8 and 2.1. </a:t>
            </a:r>
          </a:p>
          <a:p>
            <a:pPr marL="0" marR="0" indent="0" fontAlgn="base">
              <a:spcBef>
                <a:spcPts val="0"/>
              </a:spcBef>
              <a:spcAft>
                <a:spcPts val="0"/>
              </a:spcAft>
              <a:buNone/>
            </a:pPr>
            <a:r>
              <a:rPr lang="en-US" sz="2600" b="1" dirty="0">
                <a:solidFill>
                  <a:srgbClr val="101D49"/>
                </a:solidFill>
                <a:latin typeface="Times New Roman" panose="02020603050405020304" pitchFamily="18" charset="0"/>
                <a:cs typeface="Times New Roman" panose="02020603050405020304" pitchFamily="18" charset="0"/>
              </a:rPr>
              <a:t>Procurement Submission Form You must be a registered bidder to submit a proposal. </a:t>
            </a:r>
          </a:p>
          <a:p>
            <a:pPr marL="0" marR="0" indent="0" fontAlgn="base">
              <a:spcBef>
                <a:spcPts val="0"/>
              </a:spcBef>
              <a:spcAft>
                <a:spcPts val="0"/>
              </a:spcAft>
              <a:buNone/>
            </a:pPr>
            <a:r>
              <a:rPr lang="en-US" sz="2200" dirty="0">
                <a:solidFill>
                  <a:srgbClr val="000000"/>
                </a:solidFill>
                <a:effectLst/>
                <a:latin typeface="Calibri" panose="020F0502020204030204" pitchFamily="34" charset="0"/>
                <a:ea typeface="Times New Roman" panose="02020603050405020304" pitchFamily="18" charset="0"/>
              </a:rPr>
              <a:t>All proposals must be received through the Supplier Portal at the link below by the Procurement Division no later than the date and time outlined in </a:t>
            </a:r>
            <a:r>
              <a:rPr lang="en-US" sz="2200" u="sng" dirty="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hlinkClick r:id="rId3" action="ppaction://hlinkfile"/>
              </a:rPr>
              <a:t>Section 1.24</a:t>
            </a:r>
            <a:r>
              <a:rPr lang="en-US" sz="2200" dirty="0">
                <a:solidFill>
                  <a:srgbClr val="000000"/>
                </a:solidFill>
                <a:effectLst/>
                <a:latin typeface="Calibri" panose="020F0502020204030204" pitchFamily="34" charset="0"/>
                <a:ea typeface="Times New Roman" panose="02020603050405020304" pitchFamily="18" charset="0"/>
              </a:rPr>
              <a:t> Summary of Milestones. No other method of submission will be accepted.  </a:t>
            </a:r>
          </a:p>
          <a:p>
            <a:pPr marL="0" marR="0" indent="0" fontAlgn="base">
              <a:spcBef>
                <a:spcPts val="0"/>
              </a:spcBef>
              <a:spcAft>
                <a:spcPts val="0"/>
              </a:spcAft>
              <a:buNone/>
            </a:pPr>
            <a:endParaRPr lang="en-US" sz="2200" dirty="0">
              <a:solidFill>
                <a:srgbClr val="000000"/>
              </a:solidFill>
              <a:effectLst/>
              <a:latin typeface="Calibri" panose="020F0502020204030204" pitchFamily="34" charset="0"/>
              <a:ea typeface="Times New Roman" panose="02020603050405020304" pitchFamily="18" charset="0"/>
            </a:endParaRPr>
          </a:p>
          <a:p>
            <a:pPr marL="0" marR="0" indent="0" fontAlgn="base">
              <a:spcBef>
                <a:spcPts val="0"/>
              </a:spcBef>
              <a:spcAft>
                <a:spcPts val="0"/>
              </a:spcAft>
              <a:buNone/>
            </a:pPr>
            <a:r>
              <a:rPr lang="en-US" sz="2300" b="1" dirty="0">
                <a:solidFill>
                  <a:srgbClr val="000000"/>
                </a:solidFill>
                <a:effectLst/>
                <a:latin typeface="Calibri" panose="020F0502020204030204" pitchFamily="34" charset="0"/>
                <a:ea typeface="Times New Roman" panose="02020603050405020304" pitchFamily="18" charset="0"/>
              </a:rPr>
              <a:t>Multi-Factor Authentication:  </a:t>
            </a:r>
            <a:endParaRPr lang="en-US" sz="23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2300" u="sng" dirty="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hlinkClick r:id="rId4"/>
              </a:rPr>
              <a:t>https://www.in.gov/iot/customer-service/myshareingov/multi-factor-authentication/</a:t>
            </a:r>
            <a:endParaRPr lang="en-US" sz="23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2300" dirty="0">
                <a:effectLst/>
                <a:latin typeface="Segoe UI" panose="020B0502040204020203" pitchFamily="34" charset="0"/>
                <a:ea typeface="Times New Roman" panose="02020603050405020304" pitchFamily="18" charset="0"/>
              </a:rPr>
              <a:t> </a:t>
            </a:r>
            <a:endParaRPr lang="en-US" sz="23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2300" b="1" dirty="0">
                <a:solidFill>
                  <a:srgbClr val="000000"/>
                </a:solidFill>
                <a:effectLst/>
                <a:latin typeface="Calibri" panose="020F0502020204030204" pitchFamily="34" charset="0"/>
                <a:ea typeface="Times New Roman" panose="02020603050405020304" pitchFamily="18" charset="0"/>
              </a:rPr>
              <a:t>Supplier Portal:  </a:t>
            </a:r>
            <a:endParaRPr lang="en-US" sz="2300" b="1"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2300" u="sng" dirty="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hlinkClick r:id="rId5"/>
              </a:rPr>
              <a:t>https://www.in.gov/idoa/procurement/supplier-resource-center/requirements-to-do-business-with-the-state/bidder-profile-registration/</a:t>
            </a:r>
            <a:endParaRPr lang="en-US" sz="23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1800" dirty="0">
                <a:solidFill>
                  <a:srgbClr val="000000"/>
                </a:solidFill>
                <a:effectLst/>
                <a:latin typeface="Calibri" panose="020F0502020204030204" pitchFamily="34" charset="0"/>
                <a:ea typeface="Times New Roman" panose="02020603050405020304" pitchFamily="18" charset="0"/>
              </a:rPr>
              <a:t> </a:t>
            </a:r>
            <a:endParaRPr lang="en-US" sz="3300" b="1" i="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fontAlgn="base">
              <a:spcBef>
                <a:spcPts val="0"/>
              </a:spcBef>
              <a:spcAft>
                <a:spcPts val="0"/>
              </a:spcAft>
              <a:buNone/>
            </a:pPr>
            <a:endParaRPr lang="en-US" sz="3300" b="1" i="1" dirty="0">
              <a:solidFill>
                <a:srgbClr val="101D49"/>
              </a:solidFill>
              <a:latin typeface="Times New Roman" panose="02020603050405020304" pitchFamily="18" charset="0"/>
              <a:cs typeface="Times New Roman" panose="02020603050405020304" pitchFamily="18" charset="0"/>
            </a:endParaRPr>
          </a:p>
          <a:p>
            <a:pPr marL="0" marR="0" indent="0" fontAlgn="base">
              <a:spcBef>
                <a:spcPts val="0"/>
              </a:spcBef>
              <a:spcAft>
                <a:spcPts val="0"/>
              </a:spcAft>
              <a:buNone/>
            </a:pPr>
            <a:r>
              <a:rPr lang="en-US" sz="2900" i="0" dirty="0">
                <a:solidFill>
                  <a:srgbClr val="101D49"/>
                </a:solidFill>
                <a:latin typeface="Times New Roman" panose="02020603050405020304" pitchFamily="18" charset="0"/>
                <a:cs typeface="Times New Roman" panose="02020603050405020304" pitchFamily="18" charset="0"/>
              </a:rPr>
              <a:t>Please refer to the </a:t>
            </a:r>
            <a:r>
              <a:rPr lang="en-US" sz="2900" i="0" dirty="0">
                <a:solidFill>
                  <a:srgbClr val="101D49"/>
                </a:solidFill>
                <a:latin typeface="Times New Roman" panose="02020603050405020304" pitchFamily="18" charset="0"/>
                <a:cs typeface="Times New Roman" panose="02020603050405020304" pitchFamily="18" charset="0"/>
                <a:hlinkClick r:id="rId5"/>
              </a:rPr>
              <a:t>Bidder Registration </a:t>
            </a:r>
            <a:r>
              <a:rPr lang="en-US" sz="2900" i="0" dirty="0">
                <a:solidFill>
                  <a:srgbClr val="101D49"/>
                </a:solidFill>
                <a:latin typeface="Times New Roman" panose="02020603050405020304" pitchFamily="18" charset="0"/>
                <a:cs typeface="Times New Roman" panose="02020603050405020304" pitchFamily="18" charset="0"/>
              </a:rPr>
              <a:t>tutorial page for instructions about creating or updating your Bidder Profile. </a:t>
            </a:r>
          </a:p>
          <a:p>
            <a:pPr marL="0" indent="0">
              <a:buNone/>
            </a:pPr>
            <a:r>
              <a:rPr lang="en-US" sz="2600" b="1" dirty="0">
                <a:solidFill>
                  <a:srgbClr val="FF0000"/>
                </a:solidFill>
                <a:latin typeface="Times New Roman" panose="02020603050405020304" pitchFamily="18" charset="0"/>
                <a:cs typeface="Times New Roman" panose="02020603050405020304" pitchFamily="18" charset="0"/>
              </a:rPr>
              <a:t>It is your responsibility to ensure that all required documents and forms are submitted prior to the due dates. Failure to complete or submit required documents and forms may result in disqualification or loss of points. </a:t>
            </a:r>
          </a:p>
        </p:txBody>
      </p:sp>
    </p:spTree>
    <p:extLst>
      <p:ext uri="{BB962C8B-B14F-4D97-AF65-F5344CB8AC3E}">
        <p14:creationId xmlns:p14="http://schemas.microsoft.com/office/powerpoint/2010/main" val="19458201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Optional Submission Forms/Documents </a:t>
            </a:r>
          </a:p>
        </p:txBody>
      </p:sp>
      <p:sp>
        <p:nvSpPr>
          <p:cNvPr id="3" name="Content Placeholder 2"/>
          <p:cNvSpPr>
            <a:spLocks noGrp="1"/>
          </p:cNvSpPr>
          <p:nvPr>
            <p:ph idx="1"/>
          </p:nvPr>
        </p:nvSpPr>
        <p:spPr>
          <a:xfrm>
            <a:off x="2686751" y="4357316"/>
            <a:ext cx="6818495" cy="829157"/>
          </a:xfrm>
        </p:spPr>
        <p:txBody>
          <a:bodyPr>
            <a:normAutofit/>
          </a:bodyPr>
          <a:lstStyle/>
          <a:p>
            <a:pPr marL="0" indent="0">
              <a:buNone/>
            </a:pPr>
            <a:r>
              <a:rPr lang="en-US" sz="1900" b="1" dirty="0">
                <a:solidFill>
                  <a:srgbClr val="FF0000"/>
                </a:solidFill>
                <a:latin typeface="Garamond" panose="02020404030301010803" pitchFamily="18" charset="0"/>
              </a:rPr>
              <a:t>Submission of these documents is optional and does not impact your ability to submit a proposal. </a:t>
            </a:r>
          </a:p>
        </p:txBody>
      </p:sp>
      <p:graphicFrame>
        <p:nvGraphicFramePr>
          <p:cNvPr id="6" name="Table 5">
            <a:extLst>
              <a:ext uri="{FF2B5EF4-FFF2-40B4-BE49-F238E27FC236}">
                <a16:creationId xmlns:a16="http://schemas.microsoft.com/office/drawing/2014/main" id="{7876F7DA-A0EB-403E-B937-0330DC8B0A2B}"/>
              </a:ext>
            </a:extLst>
          </p:cNvPr>
          <p:cNvGraphicFramePr>
            <a:graphicFrameLocks noGrp="1"/>
          </p:cNvGraphicFramePr>
          <p:nvPr>
            <p:extLst>
              <p:ext uri="{D42A27DB-BD31-4B8C-83A1-F6EECF244321}">
                <p14:modId xmlns:p14="http://schemas.microsoft.com/office/powerpoint/2010/main" val="21307377"/>
              </p:ext>
            </p:extLst>
          </p:nvPr>
        </p:nvGraphicFramePr>
        <p:xfrm>
          <a:off x="2686752" y="2809255"/>
          <a:ext cx="6818496" cy="1239490"/>
        </p:xfrm>
        <a:graphic>
          <a:graphicData uri="http://schemas.openxmlformats.org/drawingml/2006/table">
            <a:tbl>
              <a:tblPr firstRow="1" firstCol="1" bandRow="1"/>
              <a:tblGrid>
                <a:gridCol w="1294121">
                  <a:extLst>
                    <a:ext uri="{9D8B030D-6E8A-4147-A177-3AD203B41FA5}">
                      <a16:colId xmlns:a16="http://schemas.microsoft.com/office/drawing/2014/main" val="815048848"/>
                    </a:ext>
                  </a:extLst>
                </a:gridCol>
                <a:gridCol w="5524375">
                  <a:extLst>
                    <a:ext uri="{9D8B030D-6E8A-4147-A177-3AD203B41FA5}">
                      <a16:colId xmlns:a16="http://schemas.microsoft.com/office/drawing/2014/main" val="1623914326"/>
                    </a:ext>
                  </a:extLst>
                </a:gridCol>
              </a:tblGrid>
              <a:tr h="270805">
                <a:tc>
                  <a:txBody>
                    <a:bodyPr/>
                    <a:lstStyle/>
                    <a:p>
                      <a:pPr marL="0" marR="0" algn="l" defTabSz="914377" rtl="0" eaLnBrk="1" latinLnBrk="0" hangingPunct="1">
                        <a:lnSpc>
                          <a:spcPct val="89000"/>
                        </a:lnSpc>
                        <a:spcBef>
                          <a:spcPct val="0"/>
                        </a:spcBef>
                        <a:spcAft>
                          <a:spcPts val="0"/>
                        </a:spcAft>
                        <a:buNone/>
                      </a:pPr>
                      <a:r>
                        <a:rPr lang="en-US" sz="2000" b="1" kern="1200" baseline="0" dirty="0">
                          <a:solidFill>
                            <a:srgbClr val="101D49"/>
                          </a:solidFill>
                          <a:latin typeface="Garamond" panose="02020404030301010803" pitchFamily="18" charset="0"/>
                          <a:ea typeface="+mj-ea"/>
                          <a:cs typeface="+mj-cs"/>
                        </a:rPr>
                        <a:t>Due Date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l" defTabSz="914377" rtl="0" eaLnBrk="1" latinLnBrk="0" hangingPunct="1">
                        <a:lnSpc>
                          <a:spcPct val="89000"/>
                        </a:lnSpc>
                        <a:spcBef>
                          <a:spcPct val="0"/>
                        </a:spcBef>
                        <a:spcAft>
                          <a:spcPts val="0"/>
                        </a:spcAft>
                        <a:buNone/>
                      </a:pPr>
                      <a:r>
                        <a:rPr lang="en-US" sz="2000" b="1" kern="1200" baseline="0" dirty="0">
                          <a:solidFill>
                            <a:srgbClr val="101D49"/>
                          </a:solidFill>
                          <a:latin typeface="Garamond" panose="02020404030301010803" pitchFamily="18" charset="0"/>
                          <a:ea typeface="+mj-ea"/>
                          <a:cs typeface="+mj-cs"/>
                        </a:rPr>
                        <a:t>Document/Form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349723759"/>
                  </a:ext>
                </a:extLst>
              </a:tr>
              <a:tr h="486559">
                <a:tc>
                  <a:txBody>
                    <a:bodyPr/>
                    <a:lstStyle/>
                    <a:p>
                      <a:pPr marL="0" marR="0">
                        <a:spcBef>
                          <a:spcPts val="0"/>
                        </a:spcBef>
                        <a:spcAft>
                          <a:spcPts val="0"/>
                        </a:spcAft>
                      </a:pPr>
                      <a:r>
                        <a:rPr lang="en-US" sz="1800" i="0" kern="1200" baseline="0" dirty="0">
                          <a:solidFill>
                            <a:srgbClr val="101D49"/>
                          </a:solidFill>
                          <a:latin typeface="Garamond" pitchFamily="18" charset="0"/>
                          <a:ea typeface="+mn-ea"/>
                          <a:cs typeface="+mn-cs"/>
                        </a:rPr>
                        <a:t>12/8/2023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377" rtl="0" eaLnBrk="1" latinLnBrk="0" hangingPunct="1">
                        <a:spcBef>
                          <a:spcPts val="0"/>
                        </a:spcBef>
                        <a:spcAft>
                          <a:spcPts val="0"/>
                        </a:spcAft>
                      </a:pPr>
                      <a:r>
                        <a:rPr lang="en-US" sz="1800" i="0" kern="1200" baseline="0" dirty="0">
                          <a:solidFill>
                            <a:srgbClr val="101D49"/>
                          </a:solidFill>
                          <a:latin typeface="Garamond" pitchFamily="18" charset="0"/>
                          <a:ea typeface="+mn-ea"/>
                          <a:cs typeface="+mn-cs"/>
                        </a:rPr>
                        <a:t>Pre-Proposal Networking Opportunity (Attachment 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8419319"/>
                  </a:ext>
                </a:extLst>
              </a:tr>
              <a:tr h="478166">
                <a:tc>
                  <a:txBody>
                    <a:bodyPr/>
                    <a:lstStyle/>
                    <a:p>
                      <a:pPr marL="0" marR="0">
                        <a:spcBef>
                          <a:spcPts val="0"/>
                        </a:spcBef>
                        <a:spcAft>
                          <a:spcPts val="0"/>
                        </a:spcAft>
                      </a:pPr>
                      <a:r>
                        <a:rPr lang="en-US" sz="1800" i="0" kern="1200" baseline="0" dirty="0">
                          <a:solidFill>
                            <a:srgbClr val="101D49"/>
                          </a:solidFill>
                          <a:latin typeface="Garamond" pitchFamily="18" charset="0"/>
                          <a:ea typeface="+mn-ea"/>
                          <a:cs typeface="+mn-cs"/>
                        </a:rPr>
                        <a:t>12/8/2023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i="0" kern="1200" baseline="0" dirty="0">
                          <a:solidFill>
                            <a:srgbClr val="101D49"/>
                          </a:solidFill>
                          <a:latin typeface="Garamond" pitchFamily="18" charset="0"/>
                          <a:ea typeface="+mn-ea"/>
                          <a:cs typeface="+mn-cs"/>
                        </a:rPr>
                        <a:t>Questions and Answers Form (Attachment 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6652406"/>
                  </a:ext>
                </a:extLst>
              </a:tr>
            </a:tbl>
          </a:graphicData>
        </a:graphic>
      </p:graphicFrame>
    </p:spTree>
    <p:extLst>
      <p:ext uri="{BB962C8B-B14F-4D97-AF65-F5344CB8AC3E}">
        <p14:creationId xmlns:p14="http://schemas.microsoft.com/office/powerpoint/2010/main" val="14938453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Required Submission Forms/Documents </a:t>
            </a:r>
          </a:p>
        </p:txBody>
      </p:sp>
      <p:sp>
        <p:nvSpPr>
          <p:cNvPr id="3" name="Content Placeholder 2"/>
          <p:cNvSpPr>
            <a:spLocks noGrp="1"/>
          </p:cNvSpPr>
          <p:nvPr>
            <p:ph idx="1"/>
          </p:nvPr>
        </p:nvSpPr>
        <p:spPr>
          <a:xfrm>
            <a:off x="1371600" y="5450135"/>
            <a:ext cx="9296400" cy="968871"/>
          </a:xfrm>
        </p:spPr>
        <p:txBody>
          <a:bodyPr>
            <a:normAutofit/>
          </a:bodyPr>
          <a:lstStyle/>
          <a:p>
            <a:pPr marL="0" marR="0" lvl="0" indent="0" fontAlgn="auto">
              <a:buClrTx/>
              <a:buSzTx/>
              <a:buNone/>
              <a:tabLst/>
              <a:defRPr/>
            </a:pPr>
            <a:r>
              <a:rPr lang="en-US" sz="1200" b="1" dirty="0">
                <a:solidFill>
                  <a:srgbClr val="FF0000"/>
                </a:solidFill>
                <a:latin typeface="Garamond" panose="02020404030301010803" pitchFamily="18" charset="0"/>
              </a:rPr>
              <a:t>Use the templates provided for all responses and do not alter any templates.</a:t>
            </a:r>
          </a:p>
          <a:p>
            <a:pPr marL="0" indent="0">
              <a:buNone/>
            </a:pPr>
            <a:r>
              <a:rPr lang="en-US" sz="1200" b="1" dirty="0">
                <a:solidFill>
                  <a:srgbClr val="FF0000"/>
                </a:solidFill>
                <a:latin typeface="Garamond" panose="02020404030301010803" pitchFamily="18" charset="0"/>
              </a:rPr>
              <a:t>Responses must be submitted per the RFP instructions. See RFP Sections 1.8 and 2.1 for additional details. Late submissions, emailed or hand-delivered submissions will not be accepted.</a:t>
            </a:r>
          </a:p>
          <a:p>
            <a:endParaRPr lang="en-US" dirty="0"/>
          </a:p>
        </p:txBody>
      </p:sp>
      <p:graphicFrame>
        <p:nvGraphicFramePr>
          <p:cNvPr id="6" name="Table 3">
            <a:extLst>
              <a:ext uri="{FF2B5EF4-FFF2-40B4-BE49-F238E27FC236}">
                <a16:creationId xmlns:a16="http://schemas.microsoft.com/office/drawing/2014/main" id="{7876F7DA-A0EB-403E-B937-0330DC8B0A2B}"/>
              </a:ext>
            </a:extLst>
          </p:cNvPr>
          <p:cNvGraphicFramePr>
            <a:graphicFrameLocks noGrp="1"/>
          </p:cNvGraphicFramePr>
          <p:nvPr>
            <p:extLst>
              <p:ext uri="{D42A27DB-BD31-4B8C-83A1-F6EECF244321}">
                <p14:modId xmlns:p14="http://schemas.microsoft.com/office/powerpoint/2010/main" val="281530770"/>
              </p:ext>
            </p:extLst>
          </p:nvPr>
        </p:nvGraphicFramePr>
        <p:xfrm>
          <a:off x="1371600" y="1545266"/>
          <a:ext cx="9143999" cy="3417189"/>
        </p:xfrm>
        <a:graphic>
          <a:graphicData uri="http://schemas.openxmlformats.org/drawingml/2006/table">
            <a:tbl>
              <a:tblPr firstRow="1" firstCol="1" bandRow="1"/>
              <a:tblGrid>
                <a:gridCol w="1679123">
                  <a:extLst>
                    <a:ext uri="{9D8B030D-6E8A-4147-A177-3AD203B41FA5}">
                      <a16:colId xmlns:a16="http://schemas.microsoft.com/office/drawing/2014/main" val="815048848"/>
                    </a:ext>
                  </a:extLst>
                </a:gridCol>
                <a:gridCol w="7464876">
                  <a:extLst>
                    <a:ext uri="{9D8B030D-6E8A-4147-A177-3AD203B41FA5}">
                      <a16:colId xmlns:a16="http://schemas.microsoft.com/office/drawing/2014/main" val="1623914326"/>
                    </a:ext>
                  </a:extLst>
                </a:gridCol>
              </a:tblGrid>
              <a:tr h="242056">
                <a:tc>
                  <a:txBody>
                    <a:bodyPr/>
                    <a:lstStyle/>
                    <a:p>
                      <a:pPr marL="0" marR="0" algn="l" defTabSz="914377" rtl="0" eaLnBrk="1" latinLnBrk="0" hangingPunct="1">
                        <a:lnSpc>
                          <a:spcPct val="89000"/>
                        </a:lnSpc>
                        <a:spcBef>
                          <a:spcPct val="0"/>
                        </a:spcBef>
                        <a:spcAft>
                          <a:spcPts val="0"/>
                        </a:spcAft>
                        <a:buNone/>
                      </a:pPr>
                      <a:r>
                        <a:rPr lang="en-US" sz="1800" b="1" kern="1200" baseline="0" dirty="0">
                          <a:solidFill>
                            <a:srgbClr val="101D49"/>
                          </a:solidFill>
                          <a:latin typeface="Garamond" panose="02020404030301010803" pitchFamily="18" charset="0"/>
                          <a:ea typeface="+mj-ea"/>
                          <a:cs typeface="+mj-cs"/>
                        </a:rPr>
                        <a:t>Due Date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l" defTabSz="914377" rtl="0" eaLnBrk="1" latinLnBrk="0" hangingPunct="1">
                        <a:lnSpc>
                          <a:spcPct val="89000"/>
                        </a:lnSpc>
                        <a:spcBef>
                          <a:spcPct val="0"/>
                        </a:spcBef>
                        <a:spcAft>
                          <a:spcPts val="0"/>
                        </a:spcAft>
                        <a:buNone/>
                      </a:pPr>
                      <a:r>
                        <a:rPr lang="en-US" sz="1800" b="1" kern="1200" baseline="0" dirty="0">
                          <a:solidFill>
                            <a:srgbClr val="101D49"/>
                          </a:solidFill>
                          <a:latin typeface="Garamond" panose="02020404030301010803" pitchFamily="18" charset="0"/>
                          <a:ea typeface="+mj-ea"/>
                          <a:cs typeface="+mj-cs"/>
                        </a:rPr>
                        <a:t>Document/Form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349723759"/>
                  </a:ext>
                </a:extLst>
              </a:tr>
              <a:tr h="238700">
                <a:tc>
                  <a:txBody>
                    <a:bodyPr/>
                    <a:lstStyle/>
                    <a:p>
                      <a:pPr marL="0" marR="0">
                        <a:spcBef>
                          <a:spcPts val="0"/>
                        </a:spcBef>
                        <a:spcAft>
                          <a:spcPts val="0"/>
                        </a:spcAft>
                      </a:pPr>
                      <a:r>
                        <a:rPr lang="en-US" sz="1600" i="0" kern="1200" baseline="0" dirty="0">
                          <a:solidFill>
                            <a:srgbClr val="101D49"/>
                          </a:solidFill>
                          <a:latin typeface="Garamond" pitchFamily="18" charset="0"/>
                          <a:ea typeface="+mn-ea"/>
                          <a:cs typeface="+mn-cs"/>
                        </a:rPr>
                        <a:t>1/11/2024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377" rtl="0" eaLnBrk="1" latinLnBrk="0" hangingPunct="1">
                        <a:spcBef>
                          <a:spcPts val="0"/>
                        </a:spcBef>
                        <a:spcAft>
                          <a:spcPts val="0"/>
                        </a:spcAft>
                      </a:pPr>
                      <a:r>
                        <a:rPr lang="en-US" sz="1600" i="0" kern="1200" baseline="0" dirty="0">
                          <a:solidFill>
                            <a:srgbClr val="101D49"/>
                          </a:solidFill>
                          <a:latin typeface="Garamond" pitchFamily="18" charset="0"/>
                          <a:ea typeface="+mn-ea"/>
                          <a:cs typeface="+mn-cs"/>
                        </a:rPr>
                        <a:t>Online Submission Form </a:t>
                      </a:r>
                    </a:p>
                    <a:p>
                      <a:pPr marL="285750" marR="0" indent="-285750" algn="l" defTabSz="914377" rtl="0" eaLnBrk="1" latinLnBrk="0" hangingPunct="1">
                        <a:spcBef>
                          <a:spcPts val="0"/>
                        </a:spcBef>
                        <a:spcAft>
                          <a:spcPts val="0"/>
                        </a:spcAft>
                        <a:buFont typeface="Arial" panose="020B0604020202020204" pitchFamily="34" charset="0"/>
                        <a:buChar char="•"/>
                      </a:pPr>
                      <a:r>
                        <a:rPr lang="en-US" sz="1600" i="0" kern="1200" baseline="0" dirty="0">
                          <a:solidFill>
                            <a:srgbClr val="101D49"/>
                          </a:solidFill>
                          <a:latin typeface="Garamond" pitchFamily="18" charset="0"/>
                          <a:ea typeface="+mn-ea"/>
                          <a:cs typeface="+mn-cs"/>
                        </a:rPr>
                        <a:t>Executive Summary</a:t>
                      </a:r>
                    </a:p>
                    <a:p>
                      <a:pPr marL="285750" marR="0" indent="-285750" algn="l" defTabSz="914377" rtl="0" eaLnBrk="1" latinLnBrk="0" hangingPunct="1">
                        <a:spcBef>
                          <a:spcPts val="0"/>
                        </a:spcBef>
                        <a:spcAft>
                          <a:spcPts val="0"/>
                        </a:spcAft>
                        <a:buFont typeface="Arial" panose="020B0604020202020204" pitchFamily="34" charset="0"/>
                        <a:buChar char="•"/>
                      </a:pPr>
                      <a:r>
                        <a:rPr lang="en-US" sz="1600" i="0" kern="1200" baseline="0" dirty="0">
                          <a:solidFill>
                            <a:srgbClr val="101D49"/>
                          </a:solidFill>
                          <a:latin typeface="Garamond" pitchFamily="18" charset="0"/>
                          <a:ea typeface="+mn-ea"/>
                          <a:cs typeface="+mn-cs"/>
                        </a:rPr>
                        <a:t>Attestation Form (Attachment J)</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383805"/>
                  </a:ext>
                </a:extLst>
              </a:tr>
              <a:tr h="716099">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Garamond" pitchFamily="18" charset="0"/>
                          <a:ea typeface="+mn-ea"/>
                          <a:cs typeface="+mn-cs"/>
                        </a:rPr>
                        <a:t>1/11/2024</a:t>
                      </a:r>
                    </a:p>
                    <a:p>
                      <a:pPr marL="0" marR="0">
                        <a:spcBef>
                          <a:spcPts val="0"/>
                        </a:spcBef>
                        <a:spcAft>
                          <a:spcPts val="0"/>
                        </a:spcAft>
                      </a:pPr>
                      <a:endParaRPr lang="en-US" sz="1600" i="0" kern="1200" baseline="0" dirty="0">
                        <a:solidFill>
                          <a:srgbClr val="101D49"/>
                        </a:solidFill>
                        <a:latin typeface="Garamond" pitchFamily="18" charset="0"/>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i="0" kern="1200" baseline="0" dirty="0">
                          <a:solidFill>
                            <a:srgbClr val="101D49"/>
                          </a:solidFill>
                          <a:latin typeface="Garamond" pitchFamily="18" charset="0"/>
                          <a:ea typeface="+mn-ea"/>
                          <a:cs typeface="+mn-cs"/>
                        </a:rPr>
                        <a:t>MWBE and IVOSB Participation Plan Form (Attachment A &amp; A1)</a:t>
                      </a:r>
                    </a:p>
                    <a:p>
                      <a:pPr marL="285750" marR="0" indent="-285750">
                        <a:spcBef>
                          <a:spcPts val="0"/>
                        </a:spcBef>
                        <a:spcAft>
                          <a:spcPts val="0"/>
                        </a:spcAft>
                        <a:buFont typeface="Arial" panose="020B0604020202020204" pitchFamily="34" charset="0"/>
                        <a:buChar char="•"/>
                      </a:pPr>
                      <a:r>
                        <a:rPr lang="en-US" sz="1600" i="0" kern="1200" baseline="0" dirty="0">
                          <a:solidFill>
                            <a:srgbClr val="101D49"/>
                          </a:solidFill>
                          <a:latin typeface="Garamond" pitchFamily="18" charset="0"/>
                          <a:ea typeface="+mn-ea"/>
                          <a:cs typeface="+mn-cs"/>
                        </a:rPr>
                        <a:t>Letter(s) of Commitment</a:t>
                      </a:r>
                    </a:p>
                    <a:p>
                      <a:pPr marL="285750" marR="0" indent="-285750">
                        <a:spcBef>
                          <a:spcPts val="0"/>
                        </a:spcBef>
                        <a:spcAft>
                          <a:spcPts val="0"/>
                        </a:spcAft>
                        <a:buFont typeface="Arial" panose="020B0604020202020204" pitchFamily="34" charset="0"/>
                        <a:buChar char="•"/>
                      </a:pPr>
                      <a:r>
                        <a:rPr lang="en-US" sz="1600" i="0" kern="1200" baseline="0" dirty="0">
                          <a:solidFill>
                            <a:srgbClr val="101D49"/>
                          </a:solidFill>
                          <a:latin typeface="Garamond" pitchFamily="18" charset="0"/>
                          <a:ea typeface="+mn-ea"/>
                          <a:cs typeface="+mn-cs"/>
                        </a:rPr>
                        <a:t>Certification Documentation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991772"/>
                  </a:ext>
                </a:extLst>
              </a:tr>
              <a:tr h="238700">
                <a:tc>
                  <a:txBody>
                    <a:bodyPr/>
                    <a:lstStyle/>
                    <a:p>
                      <a:pPr marL="0" marR="0">
                        <a:spcBef>
                          <a:spcPts val="0"/>
                        </a:spcBef>
                        <a:spcAft>
                          <a:spcPts val="0"/>
                        </a:spcAft>
                      </a:pPr>
                      <a:r>
                        <a:rPr lang="en-US" sz="1600" i="0" kern="1200" baseline="0" dirty="0">
                          <a:solidFill>
                            <a:srgbClr val="101D49"/>
                          </a:solidFill>
                          <a:latin typeface="Garamond" pitchFamily="18" charset="0"/>
                          <a:ea typeface="+mn-ea"/>
                          <a:cs typeface="+mn-cs"/>
                        </a:rPr>
                        <a:t>1/11/2024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i="0" kern="1200" baseline="0" dirty="0">
                          <a:solidFill>
                            <a:srgbClr val="101D49"/>
                          </a:solidFill>
                          <a:latin typeface="Garamond" pitchFamily="18" charset="0"/>
                          <a:ea typeface="+mn-ea"/>
                          <a:cs typeface="+mn-cs"/>
                        </a:rPr>
                        <a:t>Indiana Economic Impact Form (Attachment 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5773566"/>
                  </a:ext>
                </a:extLst>
              </a:tr>
              <a:tr h="238700">
                <a:tc>
                  <a:txBody>
                    <a:bodyPr/>
                    <a:lstStyle/>
                    <a:p>
                      <a:pPr marL="0" marR="0">
                        <a:spcBef>
                          <a:spcPts val="0"/>
                        </a:spcBef>
                        <a:spcAft>
                          <a:spcPts val="0"/>
                        </a:spcAft>
                      </a:pPr>
                      <a:r>
                        <a:rPr lang="en-US" sz="1600" i="0" kern="1200" baseline="0" dirty="0">
                          <a:solidFill>
                            <a:srgbClr val="101D49"/>
                          </a:solidFill>
                          <a:latin typeface="Garamond" pitchFamily="18" charset="0"/>
                          <a:ea typeface="+mn-ea"/>
                          <a:cs typeface="+mn-cs"/>
                        </a:rPr>
                        <a:t>1/11/2024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i="0" kern="1200" baseline="0" dirty="0">
                          <a:solidFill>
                            <a:srgbClr val="101D49"/>
                          </a:solidFill>
                          <a:latin typeface="Garamond" pitchFamily="18" charset="0"/>
                          <a:ea typeface="+mn-ea"/>
                          <a:cs typeface="+mn-cs"/>
                        </a:rPr>
                        <a:t>Cost Proposal Template (Attachment 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4746781"/>
                  </a:ext>
                </a:extLst>
              </a:tr>
              <a:tr h="23870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Garamond" pitchFamily="18" charset="0"/>
                          <a:ea typeface="+mn-ea"/>
                          <a:cs typeface="+mn-cs"/>
                        </a:rPr>
                        <a:t>1/11/2024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Garamond" pitchFamily="18" charset="0"/>
                          <a:ea typeface="+mn-ea"/>
                          <a:cs typeface="+mn-cs"/>
                        </a:rPr>
                        <a:t>Business Proposal Template (Attachment 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0086883"/>
                  </a:ext>
                </a:extLst>
              </a:tr>
              <a:tr h="238700">
                <a:tc>
                  <a:txBody>
                    <a:bodyPr/>
                    <a:lstStyle/>
                    <a:p>
                      <a:pPr marL="0" marR="0">
                        <a:spcBef>
                          <a:spcPts val="0"/>
                        </a:spcBef>
                        <a:spcAft>
                          <a:spcPts val="0"/>
                        </a:spcAft>
                      </a:pPr>
                      <a:r>
                        <a:rPr lang="en-US" sz="1600" i="0" kern="1200" baseline="0" dirty="0">
                          <a:solidFill>
                            <a:srgbClr val="101D49"/>
                          </a:solidFill>
                          <a:latin typeface="Garamond" pitchFamily="18" charset="0"/>
                          <a:ea typeface="+mn-ea"/>
                          <a:cs typeface="+mn-cs"/>
                        </a:rPr>
                        <a:t>1/11/2024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Garamond" pitchFamily="18" charset="0"/>
                          <a:ea typeface="+mn-ea"/>
                          <a:cs typeface="+mn-cs"/>
                        </a:rPr>
                        <a:t>Technical Proposal Template (Attachment 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2787062"/>
                  </a:ext>
                </a:extLst>
              </a:tr>
              <a:tr h="0">
                <a:tc>
                  <a:txBody>
                    <a:bodyPr/>
                    <a:lstStyle/>
                    <a:p>
                      <a:pPr marL="0" marR="0">
                        <a:spcBef>
                          <a:spcPts val="0"/>
                        </a:spcBef>
                        <a:spcAft>
                          <a:spcPts val="0"/>
                        </a:spcAft>
                      </a:pPr>
                      <a:r>
                        <a:rPr lang="en-US" sz="1600" i="0" kern="1200" baseline="0" dirty="0">
                          <a:solidFill>
                            <a:srgbClr val="101D49"/>
                          </a:solidFill>
                          <a:latin typeface="Garamond" pitchFamily="18" charset="0"/>
                          <a:ea typeface="+mn-ea"/>
                          <a:cs typeface="+mn-cs"/>
                        </a:rPr>
                        <a:t>1/11/2024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Garamond" pitchFamily="18" charset="0"/>
                          <a:ea typeface="+mn-ea"/>
                          <a:cs typeface="+mn-cs"/>
                        </a:rPr>
                        <a:t>Reference Check Forms (Attachment H) – Must be completed by the reference and emailed directly to the State.</a:t>
                      </a:r>
                    </a:p>
                    <a:p>
                      <a:pPr marL="0" marR="0" lvl="0" indent="0" algn="l" defTabSz="914377" rtl="0" eaLnBrk="1" fontAlgn="auto" latinLnBrk="0" hangingPunct="1">
                        <a:lnSpc>
                          <a:spcPct val="100000"/>
                        </a:lnSpc>
                        <a:spcBef>
                          <a:spcPts val="0"/>
                        </a:spcBef>
                        <a:spcAft>
                          <a:spcPts val="0"/>
                        </a:spcAft>
                        <a:buClrTx/>
                        <a:buSzTx/>
                        <a:buFontTx/>
                        <a:buNone/>
                        <a:tabLst/>
                        <a:defRPr/>
                      </a:pPr>
                      <a:endParaRPr lang="en-US" sz="1600" i="0" kern="1200" baseline="0" dirty="0">
                        <a:solidFill>
                          <a:srgbClr val="101D49"/>
                        </a:solidFill>
                        <a:latin typeface="Garamond" pitchFamily="18" charset="0"/>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1831753"/>
                  </a:ext>
                </a:extLst>
              </a:tr>
            </a:tbl>
          </a:graphicData>
        </a:graphic>
      </p:graphicFrame>
    </p:spTree>
    <p:extLst>
      <p:ext uri="{BB962C8B-B14F-4D97-AF65-F5344CB8AC3E}">
        <p14:creationId xmlns:p14="http://schemas.microsoft.com/office/powerpoint/2010/main" val="25117875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71600" y="654291"/>
            <a:ext cx="9601200" cy="829157"/>
          </a:xfrm>
        </p:spPr>
        <p:txBody>
          <a:bodyPr/>
          <a:lstStyle/>
          <a:p>
            <a:r>
              <a:rPr lang="en-US" dirty="0"/>
              <a:t>Additional Information</a:t>
            </a:r>
          </a:p>
        </p:txBody>
      </p:sp>
      <p:sp>
        <p:nvSpPr>
          <p:cNvPr id="6" name="Content Placeholder 5"/>
          <p:cNvSpPr>
            <a:spLocks noGrp="1"/>
          </p:cNvSpPr>
          <p:nvPr>
            <p:ph idx="1"/>
          </p:nvPr>
        </p:nvSpPr>
        <p:spPr>
          <a:xfrm>
            <a:off x="1219200" y="1750734"/>
            <a:ext cx="9745579" cy="4616563"/>
          </a:xfrm>
        </p:spPr>
        <p:txBody>
          <a:bodyPr>
            <a:noAutofit/>
          </a:bodyPr>
          <a:lstStyle/>
          <a:p>
            <a:pPr marL="342900" lvl="0" indent="-342900" algn="ctr" defTabSz="914400">
              <a:lnSpc>
                <a:spcPct val="80000"/>
              </a:lnSpc>
              <a:spcBef>
                <a:spcPct val="20000"/>
              </a:spcBef>
              <a:spcAft>
                <a:spcPts val="0"/>
              </a:spcAft>
              <a:buNone/>
            </a:pPr>
            <a:r>
              <a:rPr lang="en-US" sz="1600" b="1" dirty="0">
                <a:solidFill>
                  <a:srgbClr val="101D49"/>
                </a:solidFill>
              </a:rPr>
              <a:t>IDOA PROCUREMENT LINKS AND NUMBERS</a:t>
            </a:r>
            <a:endParaRPr lang="en-US" sz="1600" b="1" dirty="0">
              <a:solidFill>
                <a:srgbClr val="101D49"/>
              </a:solidFill>
              <a:hlinkClick r:id="rId3"/>
            </a:endParaRPr>
          </a:p>
          <a:p>
            <a:pPr marL="342900" lvl="0" indent="-342900" algn="ctr" defTabSz="914400">
              <a:lnSpc>
                <a:spcPct val="80000"/>
              </a:lnSpc>
              <a:spcBef>
                <a:spcPct val="20000"/>
              </a:spcBef>
              <a:spcAft>
                <a:spcPts val="0"/>
              </a:spcAft>
              <a:buNone/>
            </a:pPr>
            <a:r>
              <a:rPr lang="en-US" sz="1600" b="1" dirty="0">
                <a:solidFill>
                  <a:prstClr val="black"/>
                </a:solidFill>
                <a:hlinkClick r:id="rId3"/>
              </a:rPr>
              <a:t>http://www.in.gov/idoa/2354.htm</a:t>
            </a:r>
            <a:endParaRPr lang="en-US" sz="1600" b="1" dirty="0">
              <a:solidFill>
                <a:prstClr val="black"/>
              </a:solidFill>
            </a:endParaRPr>
          </a:p>
          <a:p>
            <a:pPr marL="342900" lvl="0" indent="-342900" algn="ctr" defTabSz="914400">
              <a:lnSpc>
                <a:spcPct val="80000"/>
              </a:lnSpc>
              <a:spcBef>
                <a:spcPct val="20000"/>
              </a:spcBef>
              <a:spcAft>
                <a:spcPts val="0"/>
              </a:spcAft>
              <a:buNone/>
            </a:pPr>
            <a:endParaRPr lang="en-US" sz="1600" b="1" dirty="0">
              <a:solidFill>
                <a:prstClr val="black"/>
              </a:solidFill>
            </a:endParaRPr>
          </a:p>
          <a:p>
            <a:pPr marL="342900" lvl="0" indent="-342900" defTabSz="914400">
              <a:lnSpc>
                <a:spcPct val="80000"/>
              </a:lnSpc>
              <a:spcBef>
                <a:spcPct val="20000"/>
              </a:spcBef>
              <a:spcAft>
                <a:spcPts val="0"/>
              </a:spcAft>
              <a:buNone/>
            </a:pPr>
            <a:r>
              <a:rPr lang="en-US" sz="1600" b="1" dirty="0">
                <a:solidFill>
                  <a:srgbClr val="101D49"/>
                </a:solidFill>
              </a:rPr>
              <a:t>A.	Link to the developing for bidder registry with IDOA and Secretary of State.</a:t>
            </a:r>
          </a:p>
          <a:p>
            <a:pPr marL="342900" lvl="0" indent="-342900" defTabSz="914400">
              <a:lnSpc>
                <a:spcPct val="80000"/>
              </a:lnSpc>
              <a:spcBef>
                <a:spcPct val="20000"/>
              </a:spcBef>
              <a:spcAft>
                <a:spcPts val="0"/>
              </a:spcAft>
              <a:buNone/>
            </a:pPr>
            <a:r>
              <a:rPr lang="en-US" sz="1600" b="1" dirty="0">
                <a:solidFill>
                  <a:prstClr val="black"/>
                </a:solidFill>
              </a:rPr>
              <a:t>	</a:t>
            </a:r>
            <a:r>
              <a:rPr lang="en-US" sz="1600" b="1" dirty="0">
                <a:solidFill>
                  <a:prstClr val="black"/>
                </a:solidFill>
                <a:hlinkClick r:id="rId4"/>
              </a:rPr>
              <a:t>http://www.in.gov/idoa/2464.htm</a:t>
            </a:r>
            <a:endParaRPr lang="en-US" sz="1600" b="1" dirty="0">
              <a:solidFill>
                <a:prstClr val="black"/>
              </a:solidFill>
            </a:endParaRPr>
          </a:p>
          <a:p>
            <a:pPr marL="342900" lvl="0" indent="-342900" defTabSz="914400">
              <a:lnSpc>
                <a:spcPct val="80000"/>
              </a:lnSpc>
              <a:spcBef>
                <a:spcPct val="20000"/>
              </a:spcBef>
              <a:spcAft>
                <a:spcPts val="0"/>
              </a:spcAft>
              <a:buNone/>
            </a:pPr>
            <a:r>
              <a:rPr lang="en-US" sz="1600" b="1" dirty="0">
                <a:solidFill>
                  <a:srgbClr val="101D49"/>
                </a:solidFill>
              </a:rPr>
              <a:t>B.	Secretary of State of Indiana:</a:t>
            </a:r>
          </a:p>
          <a:p>
            <a:pPr marL="342900" lvl="0" indent="-342900" defTabSz="914400">
              <a:lnSpc>
                <a:spcPct val="80000"/>
              </a:lnSpc>
              <a:spcBef>
                <a:spcPct val="20000"/>
              </a:spcBef>
              <a:spcAft>
                <a:spcPts val="0"/>
              </a:spcAft>
              <a:buNone/>
            </a:pPr>
            <a:r>
              <a:rPr lang="en-US" sz="1600" b="1" dirty="0">
                <a:solidFill>
                  <a:srgbClr val="101D49"/>
                </a:solidFill>
              </a:rPr>
              <a:t>	Can be reached at (317) 232-6576 for registration assistance.  </a:t>
            </a:r>
            <a:r>
              <a:rPr lang="en-US" sz="1600" b="1" dirty="0">
                <a:solidFill>
                  <a:prstClr val="black"/>
                </a:solidFill>
                <a:hlinkClick r:id="rId5"/>
              </a:rPr>
              <a:t>www.in.gov/sos</a:t>
            </a:r>
            <a:endParaRPr lang="en-US" sz="1600" b="1" dirty="0">
              <a:solidFill>
                <a:prstClr val="black"/>
              </a:solidFill>
            </a:endParaRPr>
          </a:p>
          <a:p>
            <a:pPr marL="342900" lvl="0" indent="-342900" defTabSz="914400">
              <a:lnSpc>
                <a:spcPct val="80000"/>
              </a:lnSpc>
              <a:spcBef>
                <a:spcPct val="20000"/>
              </a:spcBef>
              <a:spcAft>
                <a:spcPts val="0"/>
              </a:spcAft>
              <a:buNone/>
            </a:pPr>
            <a:r>
              <a:rPr lang="en-US" sz="1600" b="1" dirty="0">
                <a:solidFill>
                  <a:srgbClr val="101D49"/>
                </a:solidFill>
              </a:rPr>
              <a:t>C.	See Vendor and Supplier Resource Center:</a:t>
            </a:r>
          </a:p>
          <a:p>
            <a:pPr marL="342900" lvl="0" indent="-342900" defTabSz="914400">
              <a:lnSpc>
                <a:spcPct val="80000"/>
              </a:lnSpc>
              <a:spcBef>
                <a:spcPct val="20000"/>
              </a:spcBef>
              <a:spcAft>
                <a:spcPts val="0"/>
              </a:spcAft>
              <a:buNone/>
            </a:pPr>
            <a:r>
              <a:rPr lang="en-US" sz="1600" b="1" dirty="0">
                <a:solidFill>
                  <a:prstClr val="black"/>
                </a:solidFill>
              </a:rPr>
              <a:t>	</a:t>
            </a:r>
            <a:r>
              <a:rPr lang="en-US" sz="1600" b="1" dirty="0">
                <a:solidFill>
                  <a:prstClr val="black"/>
                </a:solidFill>
                <a:hlinkClick r:id="rId6"/>
              </a:rPr>
              <a:t>http://www.in.gov/idoa/3106.htm</a:t>
            </a:r>
            <a:endParaRPr lang="en-US" sz="1600" b="1" dirty="0">
              <a:solidFill>
                <a:prstClr val="black"/>
              </a:solidFill>
            </a:endParaRPr>
          </a:p>
          <a:p>
            <a:pPr marL="342900" lvl="0" indent="-342900" defTabSz="914400">
              <a:lnSpc>
                <a:spcPct val="80000"/>
              </a:lnSpc>
              <a:spcBef>
                <a:spcPct val="20000"/>
              </a:spcBef>
              <a:spcAft>
                <a:spcPts val="0"/>
              </a:spcAft>
              <a:buFontTx/>
              <a:buAutoNum type="alphaUcPeriod" startAt="4"/>
            </a:pPr>
            <a:r>
              <a:rPr lang="en-US" sz="1600" b="1" dirty="0">
                <a:solidFill>
                  <a:srgbClr val="101D49"/>
                </a:solidFill>
              </a:rPr>
              <a:t>Minority and Women Owned Business Enterprises:</a:t>
            </a:r>
          </a:p>
          <a:p>
            <a:pPr marL="342900" lvl="0" indent="-342900" defTabSz="914400">
              <a:lnSpc>
                <a:spcPct val="80000"/>
              </a:lnSpc>
              <a:spcBef>
                <a:spcPct val="20000"/>
              </a:spcBef>
              <a:spcAft>
                <a:spcPts val="0"/>
              </a:spcAft>
              <a:buNone/>
            </a:pPr>
            <a:r>
              <a:rPr lang="en-US" sz="1600" b="1" dirty="0">
                <a:solidFill>
                  <a:srgbClr val="101D49"/>
                </a:solidFill>
              </a:rPr>
              <a:t>	Link to more information and full listing of IDOA Minority and Women Owned Businesses</a:t>
            </a:r>
          </a:p>
          <a:p>
            <a:pPr marL="342900" lvl="0" indent="-342900" defTabSz="914400">
              <a:lnSpc>
                <a:spcPct val="80000"/>
              </a:lnSpc>
              <a:spcBef>
                <a:spcPct val="20000"/>
              </a:spcBef>
              <a:spcAft>
                <a:spcPts val="0"/>
              </a:spcAft>
              <a:buNone/>
            </a:pPr>
            <a:r>
              <a:rPr lang="en-US" sz="1600" b="1" dirty="0">
                <a:solidFill>
                  <a:prstClr val="black"/>
                </a:solidFill>
              </a:rPr>
              <a:t>	</a:t>
            </a:r>
            <a:r>
              <a:rPr lang="en-US" sz="1600" b="1" dirty="0">
                <a:solidFill>
                  <a:prstClr val="black"/>
                </a:solidFill>
                <a:hlinkClick r:id="rId7"/>
              </a:rPr>
              <a:t>http://www.in.gov/idoa/2352.htm</a:t>
            </a:r>
            <a:endParaRPr lang="en-US" sz="1600" b="1" dirty="0">
              <a:solidFill>
                <a:prstClr val="black"/>
              </a:solidFill>
            </a:endParaRPr>
          </a:p>
          <a:p>
            <a:pPr marL="0" lvl="0" indent="0" defTabSz="914400">
              <a:lnSpc>
                <a:spcPct val="80000"/>
              </a:lnSpc>
              <a:spcBef>
                <a:spcPct val="20000"/>
              </a:spcBef>
              <a:spcAft>
                <a:spcPts val="0"/>
              </a:spcAft>
              <a:buNone/>
            </a:pPr>
            <a:r>
              <a:rPr lang="en-US" sz="1600" b="1" dirty="0">
                <a:solidFill>
                  <a:srgbClr val="101D49"/>
                </a:solidFill>
              </a:rPr>
              <a:t>E.    RFP posting and updates:</a:t>
            </a:r>
          </a:p>
          <a:p>
            <a:pPr marL="342900" lvl="0" indent="-342900" defTabSz="914400">
              <a:lnSpc>
                <a:spcPct val="80000"/>
              </a:lnSpc>
              <a:spcBef>
                <a:spcPct val="20000"/>
              </a:spcBef>
              <a:spcAft>
                <a:spcPts val="0"/>
              </a:spcAft>
              <a:buNone/>
            </a:pPr>
            <a:r>
              <a:rPr lang="en-US" sz="1600" b="1" dirty="0">
                <a:solidFill>
                  <a:prstClr val="black"/>
                </a:solidFill>
              </a:rPr>
              <a:t>	Go to </a:t>
            </a:r>
            <a:r>
              <a:rPr lang="en-US" sz="1600" b="1" dirty="0">
                <a:solidFill>
                  <a:prstClr val="black"/>
                </a:solidFill>
                <a:hlinkClick r:id="rId8"/>
              </a:rPr>
              <a:t>https://www.in.gov/idoa/procurement/current-business-opportunities/</a:t>
            </a:r>
            <a:endParaRPr lang="en-US" sz="1600" b="1" dirty="0">
              <a:solidFill>
                <a:prstClr val="black"/>
              </a:solidFill>
            </a:endParaRPr>
          </a:p>
          <a:p>
            <a:pPr marL="342900" lvl="0" indent="-342900" defTabSz="914400">
              <a:lnSpc>
                <a:spcPct val="80000"/>
              </a:lnSpc>
              <a:spcBef>
                <a:spcPts val="0"/>
              </a:spcBef>
              <a:spcAft>
                <a:spcPts val="0"/>
              </a:spcAft>
              <a:buNone/>
            </a:pPr>
            <a:r>
              <a:rPr lang="en-US" sz="1600" b="1" dirty="0">
                <a:solidFill>
                  <a:srgbClr val="101D49"/>
                </a:solidFill>
              </a:rPr>
              <a:t>	Scroll through table until you find desired RFP number on left-hand side and click the link.</a:t>
            </a:r>
          </a:p>
          <a:p>
            <a:pPr marL="0" indent="0">
              <a:buNone/>
            </a:pPr>
            <a:endParaRPr lang="en-US" sz="1600" dirty="0"/>
          </a:p>
        </p:txBody>
      </p:sp>
    </p:spTree>
    <p:extLst>
      <p:ext uri="{BB962C8B-B14F-4D97-AF65-F5344CB8AC3E}">
        <p14:creationId xmlns:p14="http://schemas.microsoft.com/office/powerpoint/2010/main" val="40127174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Questions</a:t>
            </a:r>
            <a:br>
              <a:rPr lang="en-US" dirty="0">
                <a:solidFill>
                  <a:schemeClr val="tx1"/>
                </a:solidFill>
              </a:rPr>
            </a:br>
            <a:endParaRPr lang="en-US" dirty="0"/>
          </a:p>
        </p:txBody>
      </p:sp>
      <p:sp>
        <p:nvSpPr>
          <p:cNvPr id="6" name="Content Placeholder 5"/>
          <p:cNvSpPr>
            <a:spLocks noGrp="1"/>
          </p:cNvSpPr>
          <p:nvPr>
            <p:ph idx="1"/>
          </p:nvPr>
        </p:nvSpPr>
        <p:spPr>
          <a:xfrm>
            <a:off x="1295400" y="2014780"/>
            <a:ext cx="9601200" cy="2113718"/>
          </a:xfrm>
        </p:spPr>
        <p:txBody>
          <a:bodyPr>
            <a:normAutofit lnSpcReduction="10000"/>
          </a:bodyPr>
          <a:lstStyle/>
          <a:p>
            <a:pPr marL="0" indent="0">
              <a:buNone/>
            </a:pPr>
            <a:r>
              <a:rPr lang="en-US" dirty="0">
                <a:solidFill>
                  <a:srgbClr val="101D49"/>
                </a:solidFill>
              </a:rPr>
              <a:t>All questions/inquiries should be submitted using the Q&amp;A Template (Attachment G) as outlined in Section 1.7 of the RFP main document.</a:t>
            </a:r>
          </a:p>
          <a:p>
            <a:pPr marL="0" indent="0" algn="ctr">
              <a:buNone/>
            </a:pPr>
            <a:endParaRPr lang="en-US" dirty="0">
              <a:solidFill>
                <a:srgbClr val="101D49"/>
              </a:solidFill>
            </a:endParaRPr>
          </a:p>
          <a:p>
            <a:pPr marL="0" indent="0">
              <a:buNone/>
            </a:pPr>
            <a:r>
              <a:rPr lang="en-US" dirty="0">
                <a:solidFill>
                  <a:srgbClr val="101D49"/>
                </a:solidFill>
              </a:rPr>
              <a:t>REMINDER (OPTIONAL): If interested, send a Pre-proposal Network Opportunities Form (Attachment I) via email at </a:t>
            </a:r>
            <a:r>
              <a:rPr lang="en-US" dirty="0">
                <a:solidFill>
                  <a:srgbClr val="101D49"/>
                </a:solidFill>
                <a:hlinkClick r:id="rId3"/>
              </a:rPr>
              <a:t>rfp@idoa.in.gov</a:t>
            </a:r>
            <a:r>
              <a:rPr lang="en-US" dirty="0">
                <a:solidFill>
                  <a:srgbClr val="101D49"/>
                </a:solidFill>
              </a:rPr>
              <a:t> no later than </a:t>
            </a:r>
            <a:r>
              <a:rPr lang="en-US" b="1" dirty="0">
                <a:solidFill>
                  <a:srgbClr val="101D49"/>
                </a:solidFill>
              </a:rPr>
              <a:t>3:00 PM ET on December 8, 2023</a:t>
            </a:r>
            <a:r>
              <a:rPr lang="en-US" dirty="0">
                <a:solidFill>
                  <a:srgbClr val="101D49"/>
                </a:solidFill>
              </a:rPr>
              <a:t>.  </a:t>
            </a:r>
          </a:p>
          <a:p>
            <a:pPr algn="ctr"/>
            <a:endParaRPr lang="en-US" dirty="0"/>
          </a:p>
        </p:txBody>
      </p:sp>
    </p:spTree>
    <p:extLst>
      <p:ext uri="{BB962C8B-B14F-4D97-AF65-F5344CB8AC3E}">
        <p14:creationId xmlns:p14="http://schemas.microsoft.com/office/powerpoint/2010/main" val="16763711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806117" y="1531662"/>
            <a:ext cx="7531768" cy="3341128"/>
          </a:xfrm>
        </p:spPr>
        <p:txBody>
          <a:bodyPr/>
          <a:lstStyle/>
          <a:p>
            <a:pPr marL="342900" lvl="0" indent="-342900" defTabSz="914400">
              <a:lnSpc>
                <a:spcPct val="100000"/>
              </a:lnSpc>
              <a:spcBef>
                <a:spcPct val="20000"/>
              </a:spcBef>
              <a:defRPr/>
            </a:pP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r>
              <a:rPr lang="en-US" sz="5400" b="1" cap="none" dirty="0">
                <a:latin typeface="+mn-lt"/>
              </a:rPr>
              <a:t>Thank You!</a:t>
            </a:r>
            <a:br>
              <a:rPr lang="en-US" sz="2800" b="1" dirty="0">
                <a:latin typeface="+mn-lt"/>
              </a:rPr>
            </a:br>
            <a:r>
              <a:rPr lang="en-US" sz="2800" b="1" cap="none" dirty="0">
                <a:latin typeface="+mn-lt"/>
              </a:rPr>
              <a:t>Christina Garcia</a:t>
            </a:r>
            <a:br>
              <a:rPr lang="en-US" sz="2400" b="1" cap="none" dirty="0">
                <a:solidFill>
                  <a:srgbClr val="FF0000"/>
                </a:solidFill>
                <a:latin typeface="+mn-lt"/>
                <a:cs typeface="Times New Roman" pitchFamily="18" charset="0"/>
              </a:rPr>
            </a:br>
            <a:r>
              <a:rPr lang="en-US" sz="2400" b="1" cap="none" dirty="0">
                <a:solidFill>
                  <a:schemeClr val="accent5"/>
                </a:solidFill>
                <a:latin typeface="+mn-lt"/>
                <a:cs typeface="Times New Roman" pitchFamily="18" charset="0"/>
              </a:rPr>
              <a:t>Cgarcia</a:t>
            </a:r>
            <a:r>
              <a:rPr lang="en-US" sz="2400" b="1" cap="none" dirty="0">
                <a:solidFill>
                  <a:schemeClr val="accent5"/>
                </a:solidFill>
                <a:latin typeface="+mn-lt"/>
                <a:cs typeface="Times New Roman" pitchFamily="18" charset="0"/>
                <a:hlinkClick r:id="rId3">
                  <a:extLst>
                    <a:ext uri="{A12FA001-AC4F-418D-AE19-62706E023703}">
                      <ahyp:hlinkClr xmlns:ahyp="http://schemas.microsoft.com/office/drawing/2018/hyperlinkcolor" val="tx"/>
                    </a:ext>
                  </a:extLst>
                </a:hlinkClick>
              </a:rPr>
              <a:t>@idoa.in.gov</a:t>
            </a:r>
            <a:br>
              <a:rPr lang="en-US" sz="2400" b="1" cap="none" dirty="0">
                <a:solidFill>
                  <a:srgbClr val="FF0000"/>
                </a:solidFill>
                <a:latin typeface="+mn-lt"/>
                <a:cs typeface="Times New Roman" pitchFamily="18" charset="0"/>
              </a:rPr>
            </a:br>
            <a:br>
              <a:rPr lang="en-US" sz="2400" b="1" dirty="0">
                <a:solidFill>
                  <a:srgbClr val="FF0000"/>
                </a:solidFill>
                <a:latin typeface="+mn-lt"/>
                <a:cs typeface="Times New Roman" pitchFamily="18" charset="0"/>
              </a:rPr>
            </a:br>
            <a:r>
              <a:rPr lang="en-US" sz="2400" b="1" cap="none" dirty="0">
                <a:solidFill>
                  <a:srgbClr val="002060"/>
                </a:solidFill>
                <a:latin typeface="+mn-lt"/>
                <a:cs typeface="Times New Roman" pitchFamily="18" charset="0"/>
              </a:rPr>
              <a:t>Division Of Supplier Diversity</a:t>
            </a:r>
            <a:br>
              <a:rPr lang="en-US" sz="2400" b="1" cap="none" dirty="0">
                <a:solidFill>
                  <a:srgbClr val="FF0000"/>
                </a:solidFill>
                <a:latin typeface="+mn-lt"/>
                <a:cs typeface="Times New Roman" pitchFamily="18" charset="0"/>
              </a:rPr>
            </a:br>
            <a:r>
              <a:rPr lang="en-US" sz="2400" b="1" cap="none" dirty="0">
                <a:solidFill>
                  <a:srgbClr val="FF0000"/>
                </a:solidFill>
                <a:latin typeface="+mn-lt"/>
                <a:cs typeface="Times New Roman" pitchFamily="18" charset="0"/>
                <a:hlinkClick r:id="rId4"/>
              </a:rPr>
              <a:t>mwbecompliance@idoa.in.gov</a:t>
            </a:r>
            <a:r>
              <a:rPr lang="en-US" sz="2400" b="1" cap="none" dirty="0">
                <a:solidFill>
                  <a:srgbClr val="FF0000"/>
                </a:solidFill>
                <a:latin typeface="+mn-lt"/>
                <a:cs typeface="Times New Roman" pitchFamily="18" charset="0"/>
              </a:rPr>
              <a:t> </a:t>
            </a:r>
            <a:br>
              <a:rPr lang="en-US" sz="2400" b="1" cap="none" dirty="0">
                <a:solidFill>
                  <a:srgbClr val="FF0000"/>
                </a:solidFill>
                <a:latin typeface="+mn-lt"/>
                <a:cs typeface="Times New Roman" pitchFamily="18" charset="0"/>
              </a:rPr>
            </a:br>
            <a:r>
              <a:rPr lang="en-US" sz="2400" b="1" cap="none" dirty="0">
                <a:solidFill>
                  <a:srgbClr val="FF0000"/>
                </a:solidFill>
                <a:latin typeface="+mn-lt"/>
                <a:cs typeface="Times New Roman" pitchFamily="18" charset="0"/>
                <a:hlinkClick r:id="rId5"/>
              </a:rPr>
              <a:t>www.in.gov/idoa/mwbe/payaudit.htm</a:t>
            </a:r>
            <a:r>
              <a:rPr lang="en-US" sz="2400" b="1" cap="none" dirty="0">
                <a:solidFill>
                  <a:srgbClr val="FF0000"/>
                </a:solidFill>
                <a:latin typeface="+mn-lt"/>
                <a:cs typeface="Times New Roman" pitchFamily="18" charset="0"/>
              </a:rPr>
              <a:t> </a:t>
            </a:r>
            <a:br>
              <a:rPr lang="en-US" sz="2400" b="1" cap="none" dirty="0">
                <a:solidFill>
                  <a:srgbClr val="FF0000"/>
                </a:solidFill>
                <a:latin typeface="+mn-lt"/>
                <a:cs typeface="Times New Roman" pitchFamily="18" charset="0"/>
              </a:rPr>
            </a:br>
            <a:r>
              <a:rPr lang="en-US" sz="2400" b="1" cap="none" dirty="0">
                <a:solidFill>
                  <a:srgbClr val="FF0000"/>
                </a:solidFill>
                <a:latin typeface="+mn-lt"/>
                <a:cs typeface="Times New Roman" pitchFamily="18" charset="0"/>
              </a:rPr>
              <a:t> </a:t>
            </a:r>
            <a:endParaRPr lang="en-US" sz="2400" b="1" dirty="0">
              <a:latin typeface="+mn-lt"/>
            </a:endParaRPr>
          </a:p>
        </p:txBody>
      </p:sp>
    </p:spTree>
    <p:extLst>
      <p:ext uri="{BB962C8B-B14F-4D97-AF65-F5344CB8AC3E}">
        <p14:creationId xmlns:p14="http://schemas.microsoft.com/office/powerpoint/2010/main" val="126073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Purpose of the RFP</a:t>
            </a:r>
          </a:p>
        </p:txBody>
      </p:sp>
      <p:sp>
        <p:nvSpPr>
          <p:cNvPr id="6" name="Content Placeholder 5"/>
          <p:cNvSpPr>
            <a:spLocks noGrp="1"/>
          </p:cNvSpPr>
          <p:nvPr>
            <p:ph idx="1"/>
          </p:nvPr>
        </p:nvSpPr>
        <p:spPr/>
        <p:txBody>
          <a:bodyPr>
            <a:normAutofit/>
          </a:bodyPr>
          <a:lstStyle/>
          <a:p>
            <a:pPr>
              <a:spcBef>
                <a:spcPts val="0"/>
              </a:spcBef>
              <a:spcAft>
                <a:spcPts val="0"/>
              </a:spcAft>
            </a:pPr>
            <a:r>
              <a:rPr lang="en-US" sz="2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purpose of this solicitation is to select a respondent that can satisfy the State’s need for toxicology testing services.</a:t>
            </a:r>
            <a:endParaRPr lang="en-US" sz="2800" dirty="0">
              <a:solidFill>
                <a:srgbClr val="101D49"/>
              </a:solidFill>
            </a:endParaRPr>
          </a:p>
        </p:txBody>
      </p:sp>
    </p:spTree>
    <p:extLst>
      <p:ext uri="{BB962C8B-B14F-4D97-AF65-F5344CB8AC3E}">
        <p14:creationId xmlns:p14="http://schemas.microsoft.com/office/powerpoint/2010/main" val="4237097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Term of Contract</a:t>
            </a:r>
          </a:p>
        </p:txBody>
      </p:sp>
      <p:sp>
        <p:nvSpPr>
          <p:cNvPr id="6" name="Content Placeholder 5"/>
          <p:cNvSpPr>
            <a:spLocks noGrp="1"/>
          </p:cNvSpPr>
          <p:nvPr>
            <p:ph idx="1"/>
          </p:nvPr>
        </p:nvSpPr>
        <p:spPr/>
        <p:txBody>
          <a:bodyPr>
            <a:normAutofit/>
          </a:bodyPr>
          <a:lstStyle/>
          <a:p>
            <a:pPr marL="0" indent="0">
              <a:spcBef>
                <a:spcPts val="0"/>
              </a:spcBef>
              <a:spcAft>
                <a:spcPts val="0"/>
              </a:spcAft>
              <a:buNone/>
            </a:pPr>
            <a:endPar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State intends to sign a contract with one or more Respondent(s) to fulfill the requirements of this solicitation.</a:t>
            </a:r>
          </a:p>
          <a:p>
            <a:pPr>
              <a:spcBef>
                <a:spcPts val="0"/>
              </a:spcBef>
              <a:spcAft>
                <a:spcPts val="0"/>
              </a:spcAft>
            </a:pPr>
            <a:endPar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term of contract shall be for a period of four</a:t>
            </a:r>
            <a:r>
              <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 (4</a:t>
            </a: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 year from the date of contract execution.  </a:t>
            </a:r>
            <a:endParaRPr lang="en-US" sz="1800" dirty="0">
              <a:solidFill>
                <a:srgbClr val="101D49"/>
              </a:solidFill>
              <a:effectLst/>
              <a:latin typeface="Courier"/>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932486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81296" y="864214"/>
            <a:ext cx="9601200" cy="829157"/>
          </a:xfrm>
        </p:spPr>
        <p:txBody>
          <a:bodyPr/>
          <a:lstStyle/>
          <a:p>
            <a:r>
              <a:rPr lang="en-US" dirty="0">
                <a:latin typeface="Times New Roman" panose="02020603050405020304" pitchFamily="18" charset="0"/>
                <a:cs typeface="Times New Roman" panose="02020603050405020304" pitchFamily="18" charset="0"/>
              </a:rPr>
              <a:t>Key Dates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65536508"/>
              </p:ext>
            </p:extLst>
          </p:nvPr>
        </p:nvGraphicFramePr>
        <p:xfrm>
          <a:off x="1376127" y="1693371"/>
          <a:ext cx="9088673" cy="3657600"/>
        </p:xfrm>
        <a:graphic>
          <a:graphicData uri="http://schemas.openxmlformats.org/drawingml/2006/table">
            <a:tbl>
              <a:tblPr firstRow="1" bandRow="1">
                <a:tableStyleId>{5C22544A-7EE6-4342-B048-85BDC9FD1C3A}</a:tableStyleId>
              </a:tblPr>
              <a:tblGrid>
                <a:gridCol w="5255785">
                  <a:extLst>
                    <a:ext uri="{9D8B030D-6E8A-4147-A177-3AD203B41FA5}">
                      <a16:colId xmlns:a16="http://schemas.microsoft.com/office/drawing/2014/main" val="20000"/>
                    </a:ext>
                  </a:extLst>
                </a:gridCol>
                <a:gridCol w="3832888">
                  <a:extLst>
                    <a:ext uri="{9D8B030D-6E8A-4147-A177-3AD203B41FA5}">
                      <a16:colId xmlns:a16="http://schemas.microsoft.com/office/drawing/2014/main" val="20001"/>
                    </a:ext>
                  </a:extLst>
                </a:gridCol>
              </a:tblGrid>
              <a:tr h="306929">
                <a:tc>
                  <a:txBody>
                    <a:bodyPr/>
                    <a:lstStyle/>
                    <a:p>
                      <a:pPr marL="0" marR="0" algn="ctr">
                        <a:spcBef>
                          <a:spcPts val="0"/>
                        </a:spcBef>
                        <a:spcAft>
                          <a:spcPts val="0"/>
                        </a:spcAft>
                      </a:pPr>
                      <a:r>
                        <a:rPr lang="en-US" sz="1600" dirty="0">
                          <a:solidFill>
                            <a:schemeClr val="tx1"/>
                          </a:solidFill>
                          <a:effectLst/>
                          <a:latin typeface="Times New Roman" panose="02020603050405020304" pitchFamily="18" charset="0"/>
                          <a:cs typeface="Times New Roman" panose="02020603050405020304" pitchFamily="18" charset="0"/>
                        </a:rPr>
                        <a:t>Activity</a:t>
                      </a:r>
                      <a:endPar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algn="ctr">
                        <a:spcBef>
                          <a:spcPts val="0"/>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Date</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10000"/>
                  </a:ext>
                </a:extLst>
              </a:tr>
              <a:tr h="301955">
                <a:tc>
                  <a:txBody>
                    <a:bodyPr/>
                    <a:lstStyle/>
                    <a:p>
                      <a:pPr marL="0" marR="0">
                        <a:spcBef>
                          <a:spcPts val="0"/>
                        </a:spcBef>
                        <a:spcAft>
                          <a:spcPts val="0"/>
                        </a:spcAft>
                      </a:pPr>
                      <a:r>
                        <a:rPr lang="en-US" sz="1600" spc="-1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Issue of RFP</a:t>
                      </a:r>
                      <a:endParaRPr lang="en-US" sz="160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November 30, 2023</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21559">
                <a:tc>
                  <a:txBody>
                    <a:bodyPr/>
                    <a:lstStyle/>
                    <a:p>
                      <a:pPr marL="0" marR="0">
                        <a:spcBef>
                          <a:spcPts val="0"/>
                        </a:spcBef>
                        <a:spcAft>
                          <a:spcPts val="0"/>
                        </a:spcAft>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Deadline to Submit Pre-Proposal Networking Form (Optional)</a:t>
                      </a:r>
                      <a:endParaRPr lang="en-US" sz="1600" dirty="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December 8, 2023 </a:t>
                      </a:r>
                    </a:p>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521559">
                <a:tc>
                  <a:txBody>
                    <a:bodyPr/>
                    <a:lstStyle/>
                    <a:p>
                      <a:pPr marL="0" marR="0">
                        <a:spcBef>
                          <a:spcPts val="0"/>
                        </a:spcBef>
                        <a:spcAft>
                          <a:spcPts val="0"/>
                        </a:spcAft>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Deadline to Submit Written Questions</a:t>
                      </a:r>
                      <a:endParaRPr lang="en-US" sz="1600" dirty="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December 8, 2023 </a:t>
                      </a:r>
                    </a:p>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301955">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Response to Written Questions/RFP Amendments</a:t>
                      </a:r>
                      <a:endParaRPr lang="en-US" sz="1600" dirty="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December 18, 2023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85997289"/>
                  </a:ext>
                </a:extLst>
              </a:tr>
              <a:tr h="521559">
                <a:tc>
                  <a:txBody>
                    <a:bodyPr/>
                    <a:lstStyle/>
                    <a:p>
                      <a:pPr marL="0" marR="0" algn="l" defTabSz="914377" rtl="0" eaLnBrk="1" latinLnBrk="0" hangingPunct="1">
                        <a:spcBef>
                          <a:spcPts val="0"/>
                        </a:spcBef>
                        <a:spcAft>
                          <a:spcPts val="0"/>
                        </a:spcAft>
                      </a:pPr>
                      <a:r>
                        <a:rPr lang="en-US" sz="1600" kern="12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Submission Due Date/Time</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January 11, 2024</a:t>
                      </a:r>
                    </a:p>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7080090"/>
                  </a:ext>
                </a:extLst>
              </a:tr>
              <a:tr h="521559">
                <a:tc>
                  <a:txBody>
                    <a:bodyPr/>
                    <a:lstStyle/>
                    <a:p>
                      <a:pPr marL="0" marR="0">
                        <a:spcBef>
                          <a:spcPts val="0"/>
                        </a:spcBef>
                        <a:spcAft>
                          <a:spcPts val="0"/>
                        </a:spcAft>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Submission of Reference Check Forms to the State</a:t>
                      </a:r>
                      <a:endParaRPr lang="en-US" sz="1600" dirty="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January 11, 2024</a:t>
                      </a:r>
                    </a:p>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55951217"/>
                  </a:ext>
                </a:extLst>
              </a:tr>
              <a:tr h="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RFP Award Recommendation</a:t>
                      </a:r>
                      <a:endParaRPr lang="en-US" sz="1600" dirty="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TBD</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26330873"/>
                  </a:ext>
                </a:extLst>
              </a:tr>
            </a:tbl>
          </a:graphicData>
        </a:graphic>
      </p:graphicFrame>
    </p:spTree>
    <p:extLst>
      <p:ext uri="{BB962C8B-B14F-4D97-AF65-F5344CB8AC3E}">
        <p14:creationId xmlns:p14="http://schemas.microsoft.com/office/powerpoint/2010/main" val="4281142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Executive Summary </a:t>
            </a:r>
          </a:p>
        </p:txBody>
      </p:sp>
      <p:sp>
        <p:nvSpPr>
          <p:cNvPr id="6" name="Content Placeholder 5"/>
          <p:cNvSpPr>
            <a:spLocks noGrp="1"/>
          </p:cNvSpPr>
          <p:nvPr>
            <p:ph idx="1"/>
          </p:nvPr>
        </p:nvSpPr>
        <p:spPr>
          <a:xfrm>
            <a:off x="1371600" y="1848255"/>
            <a:ext cx="9601200" cy="4041608"/>
          </a:xfrm>
        </p:spPr>
        <p:txBody>
          <a:bodyPr>
            <a:normAutofit fontScale="85000" lnSpcReduction="20000"/>
          </a:bodyPr>
          <a:lstStyle/>
          <a:p>
            <a:pPr marL="0" indent="0">
              <a:buNone/>
            </a:pPr>
            <a:r>
              <a:rPr lang="en-US" sz="2800" dirty="0">
                <a:solidFill>
                  <a:srgbClr val="101D49"/>
                </a:solidFill>
                <a:latin typeface="Times New Roman" panose="02020603050405020304" pitchFamily="18" charset="0"/>
                <a:cs typeface="Times New Roman" panose="02020603050405020304" pitchFamily="18" charset="0"/>
              </a:rPr>
              <a:t>The Executive Summary must be completed and submitted.  At a minimum, your Executive Summary must address the following (also outlined in Section 2.2 of the RFP):</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Summarize your ability and desire to supply the required services</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Make sure the Executive Summary is signed by an authorized representative </a:t>
            </a:r>
          </a:p>
          <a:p>
            <a:pPr lvl="1">
              <a:tabLst>
                <a:tab pos="3482975" algn="l"/>
              </a:tabLst>
            </a:pPr>
            <a:r>
              <a:rPr lang="en-US" sz="2800" i="0" dirty="0">
                <a:solidFill>
                  <a:srgbClr val="101D49"/>
                </a:solidFill>
                <a:latin typeface="Times New Roman" panose="02020603050405020304" pitchFamily="18" charset="0"/>
                <a:cs typeface="Times New Roman" panose="02020603050405020304" pitchFamily="18" charset="0"/>
              </a:rPr>
              <a:t>Include your primary contact </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State your understanding of the respondent notification</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Indicate status regarding Secretary of State registration</a:t>
            </a:r>
          </a:p>
          <a:p>
            <a:pPr>
              <a:tabLst>
                <a:tab pos="3482975" algn="l"/>
              </a:tabLst>
            </a:pPr>
            <a:r>
              <a:rPr lang="en-US" sz="2800" i="0" dirty="0">
                <a:solidFill>
                  <a:srgbClr val="101D49"/>
                </a:solidFill>
                <a:latin typeface="Times New Roman" panose="02020603050405020304" pitchFamily="18" charset="0"/>
                <a:cs typeface="Times New Roman" panose="02020603050405020304" pitchFamily="18" charset="0"/>
              </a:rPr>
              <a:t>You may include additional “cover letter” information within the Executive Summary if desired.</a:t>
            </a:r>
          </a:p>
          <a:p>
            <a:endParaRPr lang="en-US" sz="2800" dirty="0">
              <a:solidFill>
                <a:srgbClr val="101D49"/>
              </a:solidFill>
              <a:latin typeface="Garamond" panose="02020404030301010803" pitchFamily="18" charset="0"/>
            </a:endParaRPr>
          </a:p>
        </p:txBody>
      </p:sp>
    </p:spTree>
    <p:extLst>
      <p:ext uri="{BB962C8B-B14F-4D97-AF65-F5344CB8AC3E}">
        <p14:creationId xmlns:p14="http://schemas.microsoft.com/office/powerpoint/2010/main" val="33863624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Attestation Form </a:t>
            </a:r>
          </a:p>
        </p:txBody>
      </p:sp>
      <p:sp>
        <p:nvSpPr>
          <p:cNvPr id="6" name="Content Placeholder 5"/>
          <p:cNvSpPr>
            <a:spLocks noGrp="1"/>
          </p:cNvSpPr>
          <p:nvPr>
            <p:ph idx="1"/>
          </p:nvPr>
        </p:nvSpPr>
        <p:spPr>
          <a:xfrm>
            <a:off x="1371600" y="2029521"/>
            <a:ext cx="9601200" cy="3860341"/>
          </a:xfrm>
        </p:spPr>
        <p:txBody>
          <a:bodyPr>
            <a:normAutofit/>
          </a:bodyPr>
          <a:lstStyle/>
          <a:p>
            <a:r>
              <a:rPr lang="en-US" sz="2800" dirty="0">
                <a:solidFill>
                  <a:srgbClr val="101D49"/>
                </a:solidFill>
                <a:latin typeface="Garamond" panose="02020404030301010803" pitchFamily="18" charset="0"/>
              </a:rPr>
              <a:t>The Attestation Form (Attachment J) must be completed </a:t>
            </a:r>
          </a:p>
          <a:p>
            <a:pPr lvl="1"/>
            <a:r>
              <a:rPr lang="en-US" sz="2800" i="0" dirty="0">
                <a:solidFill>
                  <a:srgbClr val="101D49"/>
                </a:solidFill>
                <a:latin typeface="Garamond" panose="02020404030301010803" pitchFamily="18" charset="0"/>
              </a:rPr>
              <a:t>Mandatory Submission and Requirements</a:t>
            </a:r>
          </a:p>
          <a:p>
            <a:pPr lvl="1"/>
            <a:r>
              <a:rPr lang="en-US" sz="2800" i="0" dirty="0">
                <a:solidFill>
                  <a:srgbClr val="101D49"/>
                </a:solidFill>
                <a:latin typeface="Garamond" panose="02020404030301010803" pitchFamily="18" charset="0"/>
              </a:rPr>
              <a:t>Confirm Mutual Understanding and Submission</a:t>
            </a:r>
          </a:p>
          <a:p>
            <a:pPr lvl="1"/>
            <a:r>
              <a:rPr lang="en-US" sz="2800" i="0" dirty="0">
                <a:solidFill>
                  <a:srgbClr val="101D49"/>
                </a:solidFill>
                <a:latin typeface="Garamond" panose="02020404030301010803" pitchFamily="18" charset="0"/>
              </a:rPr>
              <a:t>Claim Clarification (Buy Indiana), if applicable </a:t>
            </a:r>
          </a:p>
          <a:p>
            <a:pPr lvl="1"/>
            <a:r>
              <a:rPr lang="en-US" sz="2800" i="0" dirty="0">
                <a:solidFill>
                  <a:srgbClr val="101D49"/>
                </a:solidFill>
                <a:latin typeface="Garamond" panose="02020404030301010803" pitchFamily="18" charset="0"/>
              </a:rPr>
              <a:t>Subcontractors per RFP 2.3.10</a:t>
            </a:r>
          </a:p>
          <a:p>
            <a:pPr lvl="1"/>
            <a:r>
              <a:rPr lang="en-US" sz="2800" i="0" dirty="0">
                <a:solidFill>
                  <a:srgbClr val="101D49"/>
                </a:solidFill>
                <a:latin typeface="Garamond" panose="02020404030301010803" pitchFamily="18" charset="0"/>
              </a:rPr>
              <a:t>Confidential / Redacted File Information</a:t>
            </a:r>
          </a:p>
        </p:txBody>
      </p:sp>
    </p:spTree>
    <p:extLst>
      <p:ext uri="{BB962C8B-B14F-4D97-AF65-F5344CB8AC3E}">
        <p14:creationId xmlns:p14="http://schemas.microsoft.com/office/powerpoint/2010/main" val="29045952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Confidential Information</a:t>
            </a:r>
          </a:p>
        </p:txBody>
      </p:sp>
      <p:sp>
        <p:nvSpPr>
          <p:cNvPr id="6" name="Content Placeholder 5"/>
          <p:cNvSpPr>
            <a:spLocks noGrp="1"/>
          </p:cNvSpPr>
          <p:nvPr>
            <p:ph idx="1"/>
          </p:nvPr>
        </p:nvSpPr>
        <p:spPr>
          <a:xfrm>
            <a:off x="1295400" y="2004647"/>
            <a:ext cx="9601200" cy="3212432"/>
          </a:xfrm>
        </p:spPr>
        <p:txBody>
          <a:bodyPr>
            <a:normAutofit fontScale="77500" lnSpcReduction="20000"/>
          </a:bodyPr>
          <a:lstStyle/>
          <a:p>
            <a:r>
              <a:rPr lang="en-US" sz="2600" dirty="0">
                <a:solidFill>
                  <a:srgbClr val="101D49"/>
                </a:solidFill>
                <a:latin typeface="Times New Roman" panose="02020603050405020304" pitchFamily="18" charset="0"/>
                <a:cs typeface="Times New Roman" panose="02020603050405020304" pitchFamily="18" charset="0"/>
              </a:rPr>
              <a:t>Confidential Information (RFP Main Document - Section 1.15)</a:t>
            </a:r>
          </a:p>
          <a:p>
            <a:pPr lvl="1"/>
            <a:r>
              <a:rPr lang="en-US" sz="2200" i="0" dirty="0">
                <a:solidFill>
                  <a:srgbClr val="101D49"/>
                </a:solidFill>
                <a:latin typeface="Times New Roman" panose="02020603050405020304" pitchFamily="18" charset="0"/>
                <a:cs typeface="Times New Roman" panose="02020603050405020304" pitchFamily="18" charset="0"/>
              </a:rPr>
              <a:t>All materials contained in proposals are subject to the Access to Public Records Act (APRA) and can be accessed by any member of the public after contract award. The responses are deemed to be “public records” unless a specific provision of IC 5-14-3 protects it from disclosure.</a:t>
            </a:r>
          </a:p>
          <a:p>
            <a:pPr lvl="1"/>
            <a:r>
              <a:rPr lang="en-US" sz="2200" i="0" dirty="0">
                <a:solidFill>
                  <a:srgbClr val="101D49"/>
                </a:solidFill>
                <a:latin typeface="Times New Roman" panose="02020603050405020304" pitchFamily="18" charset="0"/>
                <a:cs typeface="Times New Roman" panose="02020603050405020304" pitchFamily="18" charset="0"/>
              </a:rPr>
              <a:t>In order to request certain information be kept confidential, Respondents must claim a statutory exception to the APRA in their </a:t>
            </a:r>
            <a:r>
              <a:rPr lang="en-US" sz="2200" b="1" i="0" dirty="0">
                <a:solidFill>
                  <a:srgbClr val="101D49"/>
                </a:solidFill>
                <a:latin typeface="Times New Roman" panose="02020603050405020304" pitchFamily="18" charset="0"/>
                <a:cs typeface="Times New Roman" panose="02020603050405020304" pitchFamily="18" charset="0"/>
              </a:rPr>
              <a:t>Attestation Form (Attachment J)</a:t>
            </a:r>
            <a:r>
              <a:rPr lang="en-US" sz="2200" i="0" dirty="0">
                <a:solidFill>
                  <a:srgbClr val="101D49"/>
                </a:solidFill>
                <a:latin typeface="Times New Roman" panose="02020603050405020304" pitchFamily="18" charset="0"/>
                <a:cs typeface="Times New Roman" panose="02020603050405020304" pitchFamily="18" charset="0"/>
              </a:rPr>
              <a:t>, including describing which specific provision applies to which specific part of their response. </a:t>
            </a:r>
          </a:p>
          <a:p>
            <a:pPr lvl="1"/>
            <a:r>
              <a:rPr lang="en-US" sz="2200" i="0" dirty="0">
                <a:solidFill>
                  <a:srgbClr val="101D49"/>
                </a:solidFill>
                <a:latin typeface="Times New Roman" panose="02020603050405020304" pitchFamily="18" charset="0"/>
                <a:cs typeface="Times New Roman" panose="02020603050405020304" pitchFamily="18" charset="0"/>
              </a:rPr>
              <a:t>Confidential information must also be clearly marked and kept separate from the proposal in the electronic copies.  IDOA recommends sending a “public” file that has the confidential information redacted (may be in PDF format) and a “final” file that includes all required information (must be in format provided).</a:t>
            </a:r>
          </a:p>
          <a:p>
            <a:pPr lvl="1"/>
            <a:r>
              <a:rPr lang="en-US" sz="2200" b="1" i="0" u="sng" dirty="0">
                <a:solidFill>
                  <a:srgbClr val="FF0000"/>
                </a:solidFill>
                <a:latin typeface="Times New Roman" panose="02020603050405020304" pitchFamily="18" charset="0"/>
                <a:cs typeface="Times New Roman" panose="02020603050405020304" pitchFamily="18" charset="0"/>
              </a:rPr>
              <a:t>DO NOT LABEL YOUR ENTIRE RESPONSE AS CONFIDENTIAL</a:t>
            </a:r>
          </a:p>
          <a:p>
            <a:endParaRPr lang="en-US" dirty="0">
              <a:solidFill>
                <a:schemeClr val="tx1"/>
              </a:solidFill>
            </a:endParaRPr>
          </a:p>
        </p:txBody>
      </p:sp>
    </p:spTree>
    <p:extLst>
      <p:ext uri="{BB962C8B-B14F-4D97-AF65-F5344CB8AC3E}">
        <p14:creationId xmlns:p14="http://schemas.microsoft.com/office/powerpoint/2010/main" val="4228047995"/>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TM10001105[[fn=Crop]]</Template>
  <TotalTime>5371</TotalTime>
  <Words>3307</Words>
  <Application>Microsoft Office PowerPoint</Application>
  <PresentationFormat>Widescreen</PresentationFormat>
  <Paragraphs>360</Paragraphs>
  <Slides>35</Slides>
  <Notes>19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35</vt:i4>
      </vt:variant>
    </vt:vector>
  </HeadingPairs>
  <TitlesOfParts>
    <vt:vector size="44" baseType="lpstr">
      <vt:lpstr>Arial</vt:lpstr>
      <vt:lpstr>Calibri</vt:lpstr>
      <vt:lpstr>Courier</vt:lpstr>
      <vt:lpstr>Franklin Gothic Book</vt:lpstr>
      <vt:lpstr>Garamond</vt:lpstr>
      <vt:lpstr>Segoe UI</vt:lpstr>
      <vt:lpstr>Times New Roman</vt:lpstr>
      <vt:lpstr>Wingdings</vt:lpstr>
      <vt:lpstr>Crop</vt:lpstr>
      <vt:lpstr>Request for Proposal 24-78221 Coroner Toxicology Testing services  Indiana Department of Administration On Behalf Of  Indiana Department of Health  Pre-Proposal Conference    Christina Garcia IDOA/Procurement Division</vt:lpstr>
      <vt:lpstr>Agenda</vt:lpstr>
      <vt:lpstr>General Information</vt:lpstr>
      <vt:lpstr>Purpose of the RFP</vt:lpstr>
      <vt:lpstr>Term of Contract</vt:lpstr>
      <vt:lpstr>Key Dates</vt:lpstr>
      <vt:lpstr>Executive Summary </vt:lpstr>
      <vt:lpstr>Attestation Form </vt:lpstr>
      <vt:lpstr>Confidential Information</vt:lpstr>
      <vt:lpstr>Indiana Economic Impact Form (IEI)</vt:lpstr>
      <vt:lpstr>Business Proposal (Attachment E)</vt:lpstr>
      <vt:lpstr>Technical Proposal (Attachment F)</vt:lpstr>
      <vt:lpstr>Cost Proposal (Attachment D)</vt:lpstr>
      <vt:lpstr>Evaluation Criteria</vt:lpstr>
      <vt:lpstr>Minority and Women’s Business Enterprises</vt:lpstr>
      <vt:lpstr>Minority and Women’s Business Enterprises</vt:lpstr>
      <vt:lpstr>PowerPoint Presentation</vt:lpstr>
      <vt:lpstr>Minority and Women’s Business Enterprises</vt:lpstr>
      <vt:lpstr>Minority and Women’s Business Enterprises</vt:lpstr>
      <vt:lpstr>Minority and Women’s Business Enterprises</vt:lpstr>
      <vt:lpstr>Minority and Women’s Business Enterprises</vt:lpstr>
      <vt:lpstr>Indiana Veteran Owned Small Business</vt:lpstr>
      <vt:lpstr>PowerPoint Presentation</vt:lpstr>
      <vt:lpstr>Indiana Veteran Owned Small Business</vt:lpstr>
      <vt:lpstr>Indiana Veteran Owned Small Business</vt:lpstr>
      <vt:lpstr>Indiana Veteran Owned Small Business</vt:lpstr>
      <vt:lpstr>Indiana Veteran Owned Small Business</vt:lpstr>
      <vt:lpstr>IDOA Subcontractor Scoring</vt:lpstr>
      <vt:lpstr>Subcontractor Compliance</vt:lpstr>
      <vt:lpstr>Submission Requirements </vt:lpstr>
      <vt:lpstr>Optional Submission Forms/Documents </vt:lpstr>
      <vt:lpstr>Required Submission Forms/Documents </vt:lpstr>
      <vt:lpstr>Additional Information</vt:lpstr>
      <vt:lpstr>Questions </vt:lpstr>
      <vt:lpstr>                           Thank You! Christina Garcia Cgarcia@idoa.in.gov  Division Of Supplier Diversity mwbecompliance@idoa.in.gov  www.in.gov/idoa/mwbe/payaudit.htm   </vt:lpstr>
    </vt:vector>
  </TitlesOfParts>
  <Company>State of Indiana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Indiana Department of Administration</dc:title>
  <dc:creator>Thayer, Jessica (IDOA)</dc:creator>
  <cp:lastModifiedBy>Garcia, Christina</cp:lastModifiedBy>
  <cp:revision>138</cp:revision>
  <dcterms:created xsi:type="dcterms:W3CDTF">2018-02-20T21:33:06Z</dcterms:created>
  <dcterms:modified xsi:type="dcterms:W3CDTF">2023-11-30T19:51:59Z</dcterms:modified>
</cp:coreProperties>
</file>